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70" r:id="rId6"/>
    <p:sldId id="268" r:id="rId7"/>
    <p:sldId id="271" r:id="rId8"/>
    <p:sldId id="269" r:id="rId9"/>
    <p:sldId id="273" r:id="rId10"/>
    <p:sldId id="274" r:id="rId11"/>
    <p:sldId id="275" r:id="rId12"/>
    <p:sldId id="265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24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E9EE94-D825-4F19-A556-DB8622645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139340-6949-4D01-BD0F-BD2135CA5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1D797F-960F-4296-AE52-2B09BC66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890E9E-305E-4A25-92B0-A3381342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BA571E-9610-41D5-9C4E-99BA0870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79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F1E238-A522-4D84-82C4-91285FFE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1F4A726-9910-4A8D-91C1-8BB74C09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45E820-9364-43D7-8E4F-A1D89EA0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D6014E-4938-43F1-83A5-0D643222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380F49-0479-4458-8234-C27625B9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89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5CAAB32-5830-4ECF-BC99-DD54CA1A9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7AD0897-B3B2-48A9-8277-C6D1437DC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63F30F-38A0-44C0-AD5A-753599B4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3E8A07-93F8-4403-854F-F7F7B6ED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6E58E4-72CA-4281-9745-EBBF3A28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24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D9A802-16E6-4AAC-A06B-145A9886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D90D92-4397-40E5-8DDE-AE261E0C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F7EF18-41D2-47D9-8EF8-FE4F7A2D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890F138-B56D-4622-BA99-667F137B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780A6B-0DF2-4B5C-B606-95E4F467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7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6B77A3-21DE-4A13-9CD6-528AC653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CA4781-7DB5-4A68-AF74-0CF10CF7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FD97FD-6F67-4797-A5C1-14274389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E717D9-2D8A-44F1-B2C2-2CD9C695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13C0E8-F947-4FBB-820E-03A0FFB0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2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9A4952-5851-40D7-B91F-6020F16F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690190-A523-41F5-8338-56974FD7A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1BE70C-4171-4223-8672-1A352D2B0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774250A-1D4E-4B6E-BB28-8548B9C1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8517844-B595-4D1A-AF4A-C8383358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C88E375-BA7E-4E0D-A832-BAE8F649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8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E4689C-D6E3-4145-908D-BEB1EEB0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324E397-578E-4CBF-BFC7-DC0333E0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9592FC-29F9-4700-9579-9FFE8FAEB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C3B8DAF-927B-4F76-AE5B-B93648AEA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A327855-02BE-4429-9925-DD5434A9A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30527BA-C6AD-439D-B742-BB5EF6F5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7964917-4D50-46D9-BBF8-4335F1CF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50E3A76-1C79-4323-9E93-42508855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00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C3DD09-19C3-4077-ADA6-51F8527C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D289C80-8404-42DF-B2AB-F8C72BBD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4D070B2-7E2B-4FC6-9730-351F3028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90879-AF80-4BDC-B7D5-44E4E8F5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767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FB191B8-A1D5-4B30-9AB7-B2A30325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C5D9B6-64A3-4272-9BCC-63F96E07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686EADC-B663-44F4-88BB-E3F3EC51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198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DDBA95-BD9A-4DE3-9B0A-A3438136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116379-4FF0-4CC7-B74F-9C936591F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D76461-A165-474A-8AB3-36181417C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0DB558-6746-42EB-80EE-72BF5B8E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2F06ED1-DBAE-4C05-AE66-CB0EB279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E475B4D-4B52-4F1C-BFA5-596703C5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060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F07D44-9F88-46D9-9F10-7B413CE58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C6E735-C243-4CAB-9586-20D24E77E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00D7A27-4EAC-4D25-8A6D-58A1D9469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EAF6BF-0E56-49E5-B6D3-37030E1E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E85E24B-7B4B-4C35-9C58-7F484574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D6AAA09-FDA3-41F0-B26E-1886C456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442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0DE30DA-F2F5-4101-910D-E761F80F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C05B6A-6173-4C4A-A27D-80FC344BA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6E7270-819E-4BD6-B53A-A1055BF60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24929-C3D6-4F6E-9D9B-575DDC609148}" type="datetimeFigureOut">
              <a:rPr lang="sv-SE" smtClean="0"/>
              <a:t>2025-03-10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859B72-458C-4F5E-BDED-8DB06DD0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2080DD-1402-44FD-8D5A-128604374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2C38-3B91-4C20-B966-2D8D992E69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0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F2414ABA-2286-4505-80E3-10B4C281B94E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92E4EA2-637D-4355-AFE2-6D39E6BDC6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DCD7E534-BABA-4337-9FA8-F46E0382D6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2006" r="2288" b="35984"/>
          <a:stretch/>
        </p:blipFill>
        <p:spPr>
          <a:xfrm>
            <a:off x="0" y="0"/>
            <a:ext cx="12192000" cy="6018480"/>
          </a:xfrm>
          <a:prstGeom prst="rect">
            <a:avLst/>
          </a:prstGeom>
          <a:ln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34B520F8-29B2-40EA-A131-E23ECE8F251B}"/>
              </a:ext>
            </a:extLst>
          </p:cNvPr>
          <p:cNvSpPr/>
          <p:nvPr/>
        </p:nvSpPr>
        <p:spPr>
          <a:xfrm rot="21275400">
            <a:off x="499745" y="1104864"/>
            <a:ext cx="3469680" cy="1401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sv-SE"/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007A70DF-A015-4BBF-B2B5-C696CB7F38C4}"/>
              </a:ext>
            </a:extLst>
          </p:cNvPr>
          <p:cNvSpPr/>
          <p:nvPr/>
        </p:nvSpPr>
        <p:spPr>
          <a:xfrm rot="21228600">
            <a:off x="442203" y="1156573"/>
            <a:ext cx="355176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v-SE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Förnyelse av VA-ledningsnätet på Prästgårdsgärdet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841472A9-F00E-BBA8-8EEF-41675EBB7F0C}"/>
              </a:ext>
            </a:extLst>
          </p:cNvPr>
          <p:cNvSpPr/>
          <p:nvPr/>
        </p:nvSpPr>
        <p:spPr>
          <a:xfrm>
            <a:off x="10107039" y="324610"/>
            <a:ext cx="1702339" cy="619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algn="r"/>
            <a:r>
              <a:rPr lang="sv-SE" dirty="0"/>
              <a:t>2025-03-21</a:t>
            </a:r>
          </a:p>
          <a:p>
            <a:pPr algn="r"/>
            <a:r>
              <a:rPr lang="sv-SE" dirty="0"/>
              <a:t>KS 2025-17-101</a:t>
            </a:r>
          </a:p>
        </p:txBody>
      </p:sp>
    </p:spTree>
    <p:extLst>
      <p:ext uri="{BB962C8B-B14F-4D97-AF65-F5344CB8AC3E}">
        <p14:creationId xmlns:p14="http://schemas.microsoft.com/office/powerpoint/2010/main" val="409545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E08633A3-5D21-D61C-BA27-D1C921ECC672}"/>
              </a:ext>
            </a:extLst>
          </p:cNvPr>
          <p:cNvGraphicFramePr>
            <a:graphicFrameLocks noGrp="1"/>
          </p:cNvGraphicFramePr>
          <p:nvPr/>
        </p:nvGraphicFramePr>
        <p:xfrm>
          <a:off x="1117600" y="2000250"/>
          <a:ext cx="9956797" cy="2857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2080">
                  <a:extLst>
                    <a:ext uri="{9D8B030D-6E8A-4147-A177-3AD203B41FA5}">
                      <a16:colId xmlns:a16="http://schemas.microsoft.com/office/drawing/2014/main" val="1602923948"/>
                    </a:ext>
                  </a:extLst>
                </a:gridCol>
                <a:gridCol w="1552080">
                  <a:extLst>
                    <a:ext uri="{9D8B030D-6E8A-4147-A177-3AD203B41FA5}">
                      <a16:colId xmlns:a16="http://schemas.microsoft.com/office/drawing/2014/main" val="1135238131"/>
                    </a:ext>
                  </a:extLst>
                </a:gridCol>
                <a:gridCol w="1206115">
                  <a:extLst>
                    <a:ext uri="{9D8B030D-6E8A-4147-A177-3AD203B41FA5}">
                      <a16:colId xmlns:a16="http://schemas.microsoft.com/office/drawing/2014/main" val="2636481416"/>
                    </a:ext>
                  </a:extLst>
                </a:gridCol>
                <a:gridCol w="964892">
                  <a:extLst>
                    <a:ext uri="{9D8B030D-6E8A-4147-A177-3AD203B41FA5}">
                      <a16:colId xmlns:a16="http://schemas.microsoft.com/office/drawing/2014/main" val="1928027789"/>
                    </a:ext>
                  </a:extLst>
                </a:gridCol>
                <a:gridCol w="1206115">
                  <a:extLst>
                    <a:ext uri="{9D8B030D-6E8A-4147-A177-3AD203B41FA5}">
                      <a16:colId xmlns:a16="http://schemas.microsoft.com/office/drawing/2014/main" val="279843209"/>
                    </a:ext>
                  </a:extLst>
                </a:gridCol>
                <a:gridCol w="409444">
                  <a:extLst>
                    <a:ext uri="{9D8B030D-6E8A-4147-A177-3AD203B41FA5}">
                      <a16:colId xmlns:a16="http://schemas.microsoft.com/office/drawing/2014/main" val="3532330079"/>
                    </a:ext>
                  </a:extLst>
                </a:gridCol>
                <a:gridCol w="1199767">
                  <a:extLst>
                    <a:ext uri="{9D8B030D-6E8A-4147-A177-3AD203B41FA5}">
                      <a16:colId xmlns:a16="http://schemas.microsoft.com/office/drawing/2014/main" val="1774789159"/>
                    </a:ext>
                  </a:extLst>
                </a:gridCol>
                <a:gridCol w="1206115">
                  <a:extLst>
                    <a:ext uri="{9D8B030D-6E8A-4147-A177-3AD203B41FA5}">
                      <a16:colId xmlns:a16="http://schemas.microsoft.com/office/drawing/2014/main" val="3751247155"/>
                    </a:ext>
                  </a:extLst>
                </a:gridCol>
                <a:gridCol w="660189">
                  <a:extLst>
                    <a:ext uri="{9D8B030D-6E8A-4147-A177-3AD203B41FA5}">
                      <a16:colId xmlns:a16="http://schemas.microsoft.com/office/drawing/2014/main" val="30362546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IB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Investeringsbelopp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Avskrivningstid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Avskrivning/år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>
                          <a:effectLst/>
                        </a:rPr>
                        <a:t>Ränta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UB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4059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Dagvattendamm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1 620 000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32 400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3%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48 600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81 000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1 587 600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0304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år 1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1 620 000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81 000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4106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6047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Dagvattendamm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1 587 600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32 400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3%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47 628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80 028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1 555 200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4047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år 2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80 028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4331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4944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Dagvattendamm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1 555 200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32 400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3%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46 656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79 056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1 522 800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6892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år 3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79 056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665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07443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Dagvattendamm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1 522 800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32 400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3%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45 684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78 084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1 490 400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8378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år 4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78 084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580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5821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Dagvattendamm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1 490 400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32 400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3%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44 712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77 112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1 458 000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2424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år 5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 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>
                          <a:effectLst/>
                        </a:rPr>
                        <a:t>77 112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3471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21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EB97-D343-AF10-5D34-C37EABFFE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DFDFEC16-29FA-3335-F3E9-ADB6FC15C0B9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7599A75-5E63-B6E4-6DA9-72FE09B503E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35F3126D-930D-8FC2-6718-958B90FD3FDF}"/>
              </a:ext>
            </a:extLst>
          </p:cNvPr>
          <p:cNvGrpSpPr/>
          <p:nvPr/>
        </p:nvGrpSpPr>
        <p:grpSpPr>
          <a:xfrm>
            <a:off x="-134280" y="5736921"/>
            <a:ext cx="12823146" cy="281559"/>
            <a:chOff x="-134280" y="5769360"/>
            <a:chExt cx="9398520" cy="249120"/>
          </a:xfrm>
        </p:grpSpPr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2F7FDE9A-F176-F3A6-2EF0-EB380A786A4E}"/>
                </a:ext>
              </a:extLst>
            </p:cNvPr>
            <p:cNvSpPr/>
            <p:nvPr/>
          </p:nvSpPr>
          <p:spPr>
            <a:xfrm>
              <a:off x="-93960" y="5965560"/>
              <a:ext cx="9358200" cy="52920"/>
            </a:xfrm>
            <a:prstGeom prst="rect">
              <a:avLst/>
            </a:prstGeom>
            <a:solidFill>
              <a:srgbClr val="2CADD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F4F0F4F4-8BB2-9EF3-4CE7-9261E62CC39D}"/>
                </a:ext>
              </a:extLst>
            </p:cNvPr>
            <p:cNvSpPr/>
            <p:nvPr/>
          </p:nvSpPr>
          <p:spPr>
            <a:xfrm>
              <a:off x="-118080" y="5871600"/>
              <a:ext cx="9358200" cy="52920"/>
            </a:xfrm>
            <a:prstGeom prst="rect">
              <a:avLst/>
            </a:prstGeom>
            <a:solidFill>
              <a:srgbClr val="4DA94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5EFA5C3B-D538-02AD-47E9-074942705C93}"/>
                </a:ext>
              </a:extLst>
            </p:cNvPr>
            <p:cNvSpPr/>
            <p:nvPr/>
          </p:nvSpPr>
          <p:spPr>
            <a:xfrm>
              <a:off x="-134280" y="5769360"/>
              <a:ext cx="9358200" cy="52920"/>
            </a:xfrm>
            <a:prstGeom prst="rect">
              <a:avLst/>
            </a:prstGeom>
            <a:solidFill>
              <a:srgbClr val="E30613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15" name="CustomShape 6">
            <a:extLst>
              <a:ext uri="{FF2B5EF4-FFF2-40B4-BE49-F238E27FC236}">
                <a16:creationId xmlns:a16="http://schemas.microsoft.com/office/drawing/2014/main" id="{5CD3BFAA-B32C-8CF6-98D3-E9E7F8A15047}"/>
              </a:ext>
            </a:extLst>
          </p:cNvPr>
          <p:cNvSpPr/>
          <p:nvPr/>
        </p:nvSpPr>
        <p:spPr>
          <a:xfrm>
            <a:off x="1384920" y="1664280"/>
            <a:ext cx="611784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v-SE" sz="2400" b="1" spc="-1" dirty="0">
                <a:solidFill>
                  <a:srgbClr val="000000"/>
                </a:solidFill>
                <a:latin typeface="Arial"/>
              </a:rPr>
              <a:t>Konsekvenser för boende i området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3E2B1E8A-0ABB-FF30-8001-E9C0984A13B7}"/>
              </a:ext>
            </a:extLst>
          </p:cNvPr>
          <p:cNvSpPr/>
          <p:nvPr/>
        </p:nvSpPr>
        <p:spPr>
          <a:xfrm>
            <a:off x="1384920" y="2268720"/>
            <a:ext cx="6117840" cy="23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Begränsad framkomlighet, ökat buller och byggtrafik under entreprenaden, uppskattningsvis max två år.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Kostnader i samband med bortkoppling av dagvatten till </a:t>
            </a:r>
            <a:r>
              <a:rPr lang="sv-SE" sz="1200" spc="-1" dirty="0" err="1">
                <a:solidFill>
                  <a:srgbClr val="000000"/>
                </a:solidFill>
                <a:latin typeface="Arial"/>
              </a:rPr>
              <a:t>spilledningar</a:t>
            </a: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Anläggning av nya servisledningar för de som får nya förbindelsepunkter. Del av kostnaden hamnar på VA-kollektivet, men arbetet behöver beställas av fastighetsägaren.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33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icksvatten">
            <a:extLst>
              <a:ext uri="{FF2B5EF4-FFF2-40B4-BE49-F238E27FC236}">
                <a16:creationId xmlns:a16="http://schemas.microsoft.com/office/drawing/2014/main" id="{95AEE387-0826-AC79-609C-94344D1C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8781"/>
            <a:ext cx="10622280" cy="606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F2414ABA-2286-4505-80E3-10B4C281B94E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92E4EA2-637D-4355-AFE2-6D39E6BDC60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4076562F-E132-4BB3-9572-B65B61D29C61}"/>
              </a:ext>
            </a:extLst>
          </p:cNvPr>
          <p:cNvGrpSpPr/>
          <p:nvPr/>
        </p:nvGrpSpPr>
        <p:grpSpPr>
          <a:xfrm rot="19954092">
            <a:off x="1037243" y="715498"/>
            <a:ext cx="3469680" cy="1489320"/>
            <a:chOff x="8111409" y="566085"/>
            <a:chExt cx="3469680" cy="1489320"/>
          </a:xfrm>
        </p:grpSpPr>
        <p:sp>
          <p:nvSpPr>
            <p:cNvPr id="21" name="CustomShape 2">
              <a:extLst>
                <a:ext uri="{FF2B5EF4-FFF2-40B4-BE49-F238E27FC236}">
                  <a16:creationId xmlns:a16="http://schemas.microsoft.com/office/drawing/2014/main" id="{9D3E71BC-5974-4D22-85A0-6CCD43C61ACD}"/>
                </a:ext>
              </a:extLst>
            </p:cNvPr>
            <p:cNvSpPr/>
            <p:nvPr/>
          </p:nvSpPr>
          <p:spPr>
            <a:xfrm rot="663600">
              <a:off x="8111409" y="844005"/>
              <a:ext cx="3469680" cy="121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22" name="CustomShape 3">
              <a:extLst>
                <a:ext uri="{FF2B5EF4-FFF2-40B4-BE49-F238E27FC236}">
                  <a16:creationId xmlns:a16="http://schemas.microsoft.com/office/drawing/2014/main" id="{073FDC39-66F9-41B7-BE6C-3157F32414E8}"/>
                </a:ext>
              </a:extLst>
            </p:cNvPr>
            <p:cNvSpPr/>
            <p:nvPr/>
          </p:nvSpPr>
          <p:spPr>
            <a:xfrm rot="610800">
              <a:off x="9416409" y="566085"/>
              <a:ext cx="1389240" cy="558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23" name="CustomShape 4">
            <a:extLst>
              <a:ext uri="{FF2B5EF4-FFF2-40B4-BE49-F238E27FC236}">
                <a16:creationId xmlns:a16="http://schemas.microsoft.com/office/drawing/2014/main" id="{6F3CA375-3550-46DB-AD50-6DFE3DF9396F}"/>
              </a:ext>
            </a:extLst>
          </p:cNvPr>
          <p:cNvSpPr/>
          <p:nvPr/>
        </p:nvSpPr>
        <p:spPr>
          <a:xfrm rot="20570892">
            <a:off x="988779" y="1320118"/>
            <a:ext cx="355176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v-SE" sz="2400" b="0" strike="noStrike" spc="-1" dirty="0">
                <a:latin typeface="Arial"/>
              </a:rPr>
              <a:t>Tack för visat intresse!</a:t>
            </a:r>
          </a:p>
        </p:txBody>
      </p:sp>
    </p:spTree>
    <p:extLst>
      <p:ext uri="{BB962C8B-B14F-4D97-AF65-F5344CB8AC3E}">
        <p14:creationId xmlns:p14="http://schemas.microsoft.com/office/powerpoint/2010/main" val="371995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F2414ABA-2286-4505-80E3-10B4C281B94E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92E4EA2-637D-4355-AFE2-6D39E6BDC6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CFB249EB-0809-4874-A824-19980A07A588}"/>
              </a:ext>
            </a:extLst>
          </p:cNvPr>
          <p:cNvGrpSpPr/>
          <p:nvPr/>
        </p:nvGrpSpPr>
        <p:grpSpPr>
          <a:xfrm>
            <a:off x="-134280" y="5736921"/>
            <a:ext cx="12823146" cy="281559"/>
            <a:chOff x="-134280" y="5769360"/>
            <a:chExt cx="9398520" cy="249120"/>
          </a:xfrm>
        </p:grpSpPr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83B84A79-A51D-44DF-AAC2-A981C968C02D}"/>
                </a:ext>
              </a:extLst>
            </p:cNvPr>
            <p:cNvSpPr/>
            <p:nvPr/>
          </p:nvSpPr>
          <p:spPr>
            <a:xfrm>
              <a:off x="-93960" y="5965560"/>
              <a:ext cx="9358200" cy="52920"/>
            </a:xfrm>
            <a:prstGeom prst="rect">
              <a:avLst/>
            </a:prstGeom>
            <a:solidFill>
              <a:srgbClr val="2CADD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0B9DA544-A3AF-41E6-BD29-AEBB4DAB7A9F}"/>
                </a:ext>
              </a:extLst>
            </p:cNvPr>
            <p:cNvSpPr/>
            <p:nvPr/>
          </p:nvSpPr>
          <p:spPr>
            <a:xfrm>
              <a:off x="-118080" y="5871600"/>
              <a:ext cx="9358200" cy="52920"/>
            </a:xfrm>
            <a:prstGeom prst="rect">
              <a:avLst/>
            </a:prstGeom>
            <a:solidFill>
              <a:srgbClr val="4DA94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3D10B415-690C-482D-A9E3-0DD98D0ACAF7}"/>
                </a:ext>
              </a:extLst>
            </p:cNvPr>
            <p:cNvSpPr/>
            <p:nvPr/>
          </p:nvSpPr>
          <p:spPr>
            <a:xfrm>
              <a:off x="-134280" y="5769360"/>
              <a:ext cx="9358200" cy="52920"/>
            </a:xfrm>
            <a:prstGeom prst="rect">
              <a:avLst/>
            </a:prstGeom>
            <a:solidFill>
              <a:srgbClr val="E30613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15" name="CustomShape 6">
            <a:extLst>
              <a:ext uri="{FF2B5EF4-FFF2-40B4-BE49-F238E27FC236}">
                <a16:creationId xmlns:a16="http://schemas.microsoft.com/office/drawing/2014/main" id="{FD8CF052-2966-4042-9FA9-D6C43D726B27}"/>
              </a:ext>
            </a:extLst>
          </p:cNvPr>
          <p:cNvSpPr/>
          <p:nvPr/>
        </p:nvSpPr>
        <p:spPr>
          <a:xfrm>
            <a:off x="1384920" y="1664280"/>
            <a:ext cx="611784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v-SE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Bakgrund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7D5877DC-CB1E-4964-B66B-E9BF3005689E}"/>
              </a:ext>
            </a:extLst>
          </p:cNvPr>
          <p:cNvSpPr/>
          <p:nvPr/>
        </p:nvSpPr>
        <p:spPr>
          <a:xfrm>
            <a:off x="1384920" y="2268719"/>
            <a:ext cx="6117840" cy="1915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Mestadels ledningar från 50-talet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</a:rPr>
              <a:t>Återkommande vattenläckor, avloppsstopp och källaröversvämningar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Det saknas dagvattenledningar i tillräcklig utsträckning och osäker dimensionering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Avsaknad av rening och fördröjning av dagvatten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</a:rPr>
              <a:t>Förnyelsearbetet i hela kommunen är eftersatt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Ledningar går på privatpersoners fastighet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Stamledningar till övriga delar av tätorten har för liten dimension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Flertalet avstängnings-, serviceventiler och brandposter är ur funktion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Ledningsnätet är inte dimensionerat för utbyggnadsområden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Felkopplingar av dagvatten till </a:t>
            </a:r>
            <a:r>
              <a:rPr lang="sv-SE" sz="1200" spc="-1" dirty="0" err="1">
                <a:solidFill>
                  <a:srgbClr val="000000"/>
                </a:solidFill>
                <a:latin typeface="Arial"/>
              </a:rPr>
              <a:t>spilledningar</a:t>
            </a:r>
            <a:r>
              <a:rPr lang="sv-SE" sz="1200" spc="-1" dirty="0">
                <a:solidFill>
                  <a:srgbClr val="000000"/>
                </a:solidFill>
                <a:latin typeface="Arial"/>
              </a:rPr>
              <a:t> ger ökad belastning på reningsverket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2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BCAE6-5C38-3A4F-CA42-C89A9E9B3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9A9C23D-87EB-AD9D-F9E5-F18D34DCD0E5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72FABA-51F7-E804-5F8E-F99F62F52C8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3B4231DD-7777-EAC9-607B-EC7088C2BB02}"/>
              </a:ext>
            </a:extLst>
          </p:cNvPr>
          <p:cNvGrpSpPr/>
          <p:nvPr/>
        </p:nvGrpSpPr>
        <p:grpSpPr>
          <a:xfrm>
            <a:off x="-134280" y="5736921"/>
            <a:ext cx="12823146" cy="281559"/>
            <a:chOff x="-134280" y="5769360"/>
            <a:chExt cx="9398520" cy="249120"/>
          </a:xfrm>
        </p:grpSpPr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A28D74FB-4D84-D32D-0056-50CDA3EB06B9}"/>
                </a:ext>
              </a:extLst>
            </p:cNvPr>
            <p:cNvSpPr/>
            <p:nvPr/>
          </p:nvSpPr>
          <p:spPr>
            <a:xfrm>
              <a:off x="-93960" y="5965560"/>
              <a:ext cx="9358200" cy="52920"/>
            </a:xfrm>
            <a:prstGeom prst="rect">
              <a:avLst/>
            </a:prstGeom>
            <a:solidFill>
              <a:srgbClr val="2CADD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D9DF4ACD-A12F-EEA6-BB2E-E22BDD6096EA}"/>
                </a:ext>
              </a:extLst>
            </p:cNvPr>
            <p:cNvSpPr/>
            <p:nvPr/>
          </p:nvSpPr>
          <p:spPr>
            <a:xfrm>
              <a:off x="-118080" y="5871600"/>
              <a:ext cx="9358200" cy="52920"/>
            </a:xfrm>
            <a:prstGeom prst="rect">
              <a:avLst/>
            </a:prstGeom>
            <a:solidFill>
              <a:srgbClr val="4DA94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67D54F20-E473-C491-6D73-EE5FC3088C08}"/>
                </a:ext>
              </a:extLst>
            </p:cNvPr>
            <p:cNvSpPr/>
            <p:nvPr/>
          </p:nvSpPr>
          <p:spPr>
            <a:xfrm>
              <a:off x="-134280" y="5769360"/>
              <a:ext cx="9358200" cy="52920"/>
            </a:xfrm>
            <a:prstGeom prst="rect">
              <a:avLst/>
            </a:prstGeom>
            <a:solidFill>
              <a:srgbClr val="E30613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15" name="CustomShape 6">
            <a:extLst>
              <a:ext uri="{FF2B5EF4-FFF2-40B4-BE49-F238E27FC236}">
                <a16:creationId xmlns:a16="http://schemas.microsoft.com/office/drawing/2014/main" id="{F323BDC6-2015-3BD6-40CA-05A52AF83AA6}"/>
              </a:ext>
            </a:extLst>
          </p:cNvPr>
          <p:cNvSpPr/>
          <p:nvPr/>
        </p:nvSpPr>
        <p:spPr>
          <a:xfrm>
            <a:off x="1384920" y="1664280"/>
            <a:ext cx="611784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v-SE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Arbetet hittills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A218C953-93DD-1D9F-98AE-37BC9476425A}"/>
              </a:ext>
            </a:extLst>
          </p:cNvPr>
          <p:cNvSpPr/>
          <p:nvPr/>
        </p:nvSpPr>
        <p:spPr>
          <a:xfrm>
            <a:off x="1384920" y="2268720"/>
            <a:ext cx="6117840" cy="23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Dagvattenutredning är genomförd och är med som bilaga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Geoteknisk undersökning för att få en säkrare kalkyl, vilket ledde till att vi ändrade återvinningsbara massor från 50 % till 30 %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Projektering är genomförd, vilken ska ligga till grund för upphandlingen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Rambeskrivning mark och yttre VA genomförd, vilken ska ligga till grund för upphandlingen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Kostnadskalkyler är framtagna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Dagvattendamm är med som en option i upphandlingen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Upparbetade kostnader i projektet är ca 1,1 Mkr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3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005FB-2202-CF4F-7CC4-A29124E2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45229CF-8A1F-169A-1AB0-E89F3FC0D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159457"/>
              </p:ext>
            </p:extLst>
          </p:nvPr>
        </p:nvGraphicFramePr>
        <p:xfrm>
          <a:off x="1226388" y="0"/>
          <a:ext cx="9739223" cy="6879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304" imgH="16040034" progId="Acrobat.Document.DC">
                  <p:embed/>
                </p:oleObj>
              </mc:Choice>
              <mc:Fallback>
                <p:oleObj name="Acrobat Document" r:id="rId2" imgW="22707304" imgH="160400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6388" y="0"/>
                        <a:ext cx="9739223" cy="6879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8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BCE1CD3A-5CC3-AF55-765C-80341107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48" y="79986"/>
            <a:ext cx="7079504" cy="557659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BEDB513D-2A20-7491-A015-E96126A6B988}"/>
              </a:ext>
            </a:extLst>
          </p:cNvPr>
          <p:cNvSpPr txBox="1"/>
          <p:nvPr/>
        </p:nvSpPr>
        <p:spPr>
          <a:xfrm>
            <a:off x="2487192" y="5657671"/>
            <a:ext cx="7148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Figur 10. Infarter som vid skyfall kan påverkas av rinnande vatten från de omlagda gatorna och där en markhöjning skulle kunna minska översvämningspåverkan. Bakgrund: </a:t>
            </a:r>
            <a:r>
              <a:rPr lang="sv-SE" sz="18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Ortofoto</a:t>
            </a:r>
            <a:r>
              <a:rPr lang="sv-SE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från Lantmäteriets </a:t>
            </a:r>
            <a:r>
              <a:rPr lang="sv-SE" sz="18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visningstjänst</a:t>
            </a:r>
            <a:r>
              <a:rPr lang="sv-SE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374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DD2E3-6820-A0FA-F608-B4EF1A32A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1E4DA98A-AD99-3E4A-D0E9-3D4ED9B29FE6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33FF478-6BA2-B224-E509-CD216EA9923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BFF6BBB4-7803-F045-FDD8-9C328675C890}"/>
              </a:ext>
            </a:extLst>
          </p:cNvPr>
          <p:cNvGrpSpPr/>
          <p:nvPr/>
        </p:nvGrpSpPr>
        <p:grpSpPr>
          <a:xfrm>
            <a:off x="-134280" y="5736921"/>
            <a:ext cx="12823146" cy="281559"/>
            <a:chOff x="-134280" y="5769360"/>
            <a:chExt cx="9398520" cy="249120"/>
          </a:xfrm>
        </p:grpSpPr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BAA551BC-4610-FA3B-402A-BE4782CAD253}"/>
                </a:ext>
              </a:extLst>
            </p:cNvPr>
            <p:cNvSpPr/>
            <p:nvPr/>
          </p:nvSpPr>
          <p:spPr>
            <a:xfrm>
              <a:off x="-93960" y="5965560"/>
              <a:ext cx="9358200" cy="52920"/>
            </a:xfrm>
            <a:prstGeom prst="rect">
              <a:avLst/>
            </a:prstGeom>
            <a:solidFill>
              <a:srgbClr val="2CADD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A92ED135-157F-7FA8-15AC-1CF4932B4108}"/>
                </a:ext>
              </a:extLst>
            </p:cNvPr>
            <p:cNvSpPr/>
            <p:nvPr/>
          </p:nvSpPr>
          <p:spPr>
            <a:xfrm>
              <a:off x="-118080" y="5871600"/>
              <a:ext cx="9358200" cy="52920"/>
            </a:xfrm>
            <a:prstGeom prst="rect">
              <a:avLst/>
            </a:prstGeom>
            <a:solidFill>
              <a:srgbClr val="4DA94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1661A30D-3040-7BC9-F12D-AF576647940B}"/>
                </a:ext>
              </a:extLst>
            </p:cNvPr>
            <p:cNvSpPr/>
            <p:nvPr/>
          </p:nvSpPr>
          <p:spPr>
            <a:xfrm>
              <a:off x="-134280" y="5769360"/>
              <a:ext cx="9358200" cy="52920"/>
            </a:xfrm>
            <a:prstGeom prst="rect">
              <a:avLst/>
            </a:prstGeom>
            <a:solidFill>
              <a:srgbClr val="E30613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15" name="CustomShape 6">
            <a:extLst>
              <a:ext uri="{FF2B5EF4-FFF2-40B4-BE49-F238E27FC236}">
                <a16:creationId xmlns:a16="http://schemas.microsoft.com/office/drawing/2014/main" id="{54E0E067-9A85-4DF9-2099-D6B2DE8BC807}"/>
              </a:ext>
            </a:extLst>
          </p:cNvPr>
          <p:cNvSpPr/>
          <p:nvPr/>
        </p:nvSpPr>
        <p:spPr>
          <a:xfrm>
            <a:off x="1384920" y="1664280"/>
            <a:ext cx="611784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v-SE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Dagvattendamm som option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4DB50991-3D2C-B4BF-5341-BBA33535C126}"/>
              </a:ext>
            </a:extLst>
          </p:cNvPr>
          <p:cNvSpPr/>
          <p:nvPr/>
        </p:nvSpPr>
        <p:spPr>
          <a:xfrm>
            <a:off x="1384920" y="2268720"/>
            <a:ext cx="6117840" cy="23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Med en damm renas dagvattnet innan det släpps ut i </a:t>
            </a:r>
            <a:r>
              <a:rPr lang="sv-SE" sz="1200" spc="-1" dirty="0" err="1">
                <a:solidFill>
                  <a:srgbClr val="000000"/>
                </a:solidFill>
                <a:latin typeface="Arial"/>
              </a:rPr>
              <a:t>recepienten</a:t>
            </a:r>
            <a:r>
              <a:rPr lang="sv-SE" sz="1200" spc="-1" dirty="0">
                <a:solidFill>
                  <a:srgbClr val="000000"/>
                </a:solidFill>
                <a:latin typeface="Arial"/>
              </a:rPr>
              <a:t>, Nedre Vättern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Det diskuteras lagkrav på rening av dagvatten framöver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Dammar fungerar som fördröjning vid skyfall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Estetiskt förskönande för området, möjlighet till utsättning av exempelvis bänkar för rekreation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Nytt ärende skrivs fram gällande optionen vid avslutad upphandling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2D21D1D-7D08-2293-96A7-6566A00A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8895" cy="6858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80A6F9E-85E0-D070-F0A8-79B35059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718049"/>
            <a:ext cx="4572000" cy="3421901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1A10FD6-2180-9270-E943-8EC34E4E373D}"/>
              </a:ext>
            </a:extLst>
          </p:cNvPr>
          <p:cNvSpPr txBox="1"/>
          <p:nvPr/>
        </p:nvSpPr>
        <p:spPr>
          <a:xfrm>
            <a:off x="8262668" y="1348717"/>
            <a:ext cx="328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Exempelbild på dagvattendamm</a:t>
            </a:r>
          </a:p>
        </p:txBody>
      </p:sp>
    </p:spTree>
    <p:extLst>
      <p:ext uri="{BB962C8B-B14F-4D97-AF65-F5344CB8AC3E}">
        <p14:creationId xmlns:p14="http://schemas.microsoft.com/office/powerpoint/2010/main" val="49191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387B-8589-2149-09C9-78281B9DD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5AB7400E-65E9-2BE3-DA5E-29365ECB1532}"/>
              </a:ext>
            </a:extLst>
          </p:cNvPr>
          <p:cNvSpPr/>
          <p:nvPr/>
        </p:nvSpPr>
        <p:spPr>
          <a:xfrm>
            <a:off x="586040" y="6211800"/>
            <a:ext cx="302148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Tekniska utskottet</a:t>
            </a:r>
            <a:endParaRPr lang="sv-S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v-SE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Kommunhuset, 2025-03-21</a:t>
            </a:r>
            <a:endParaRPr lang="sv-SE" sz="1200" b="0" strike="noStrike" spc="-1" dirty="0">
              <a:latin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1D15107-D037-76D9-360C-DDE0058A1D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b="24454"/>
          <a:stretch/>
        </p:blipFill>
        <p:spPr>
          <a:xfrm>
            <a:off x="9846249" y="6074301"/>
            <a:ext cx="1759711" cy="727878"/>
          </a:xfrm>
          <a:prstGeom prst="rect">
            <a:avLst/>
          </a:prstGeom>
          <a:ln>
            <a:noFill/>
          </a:ln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4CC07ED1-0AD3-3170-1C4B-ADB625697AD9}"/>
              </a:ext>
            </a:extLst>
          </p:cNvPr>
          <p:cNvGrpSpPr/>
          <p:nvPr/>
        </p:nvGrpSpPr>
        <p:grpSpPr>
          <a:xfrm>
            <a:off x="-134280" y="5736921"/>
            <a:ext cx="12823146" cy="281559"/>
            <a:chOff x="-134280" y="5769360"/>
            <a:chExt cx="9398520" cy="249120"/>
          </a:xfrm>
        </p:grpSpPr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01B09F8C-D9E4-1EB0-8C60-522BA84038C2}"/>
                </a:ext>
              </a:extLst>
            </p:cNvPr>
            <p:cNvSpPr/>
            <p:nvPr/>
          </p:nvSpPr>
          <p:spPr>
            <a:xfrm>
              <a:off x="-93960" y="5965560"/>
              <a:ext cx="9358200" cy="52920"/>
            </a:xfrm>
            <a:prstGeom prst="rect">
              <a:avLst/>
            </a:prstGeom>
            <a:solidFill>
              <a:srgbClr val="2CADD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3" name="CustomShape 9">
              <a:extLst>
                <a:ext uri="{FF2B5EF4-FFF2-40B4-BE49-F238E27FC236}">
                  <a16:creationId xmlns:a16="http://schemas.microsoft.com/office/drawing/2014/main" id="{F772FADF-B206-EDB3-4F38-33A8C978F041}"/>
                </a:ext>
              </a:extLst>
            </p:cNvPr>
            <p:cNvSpPr/>
            <p:nvPr/>
          </p:nvSpPr>
          <p:spPr>
            <a:xfrm>
              <a:off x="-118080" y="5871600"/>
              <a:ext cx="9358200" cy="52920"/>
            </a:xfrm>
            <a:prstGeom prst="rect">
              <a:avLst/>
            </a:prstGeom>
            <a:solidFill>
              <a:srgbClr val="4DA94A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6C4F338B-906F-4193-571F-0199C6D30F2E}"/>
                </a:ext>
              </a:extLst>
            </p:cNvPr>
            <p:cNvSpPr/>
            <p:nvPr/>
          </p:nvSpPr>
          <p:spPr>
            <a:xfrm>
              <a:off x="-134280" y="5769360"/>
              <a:ext cx="9358200" cy="52920"/>
            </a:xfrm>
            <a:prstGeom prst="rect">
              <a:avLst/>
            </a:prstGeom>
            <a:solidFill>
              <a:srgbClr val="E30613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sv-SE"/>
            </a:p>
          </p:txBody>
        </p:sp>
      </p:grpSp>
      <p:sp>
        <p:nvSpPr>
          <p:cNvPr id="15" name="CustomShape 6">
            <a:extLst>
              <a:ext uri="{FF2B5EF4-FFF2-40B4-BE49-F238E27FC236}">
                <a16:creationId xmlns:a16="http://schemas.microsoft.com/office/drawing/2014/main" id="{A604E4B4-A8C5-F76B-BB2C-E3182BB414D6}"/>
              </a:ext>
            </a:extLst>
          </p:cNvPr>
          <p:cNvSpPr/>
          <p:nvPr/>
        </p:nvSpPr>
        <p:spPr>
          <a:xfrm>
            <a:off x="1384920" y="1664280"/>
            <a:ext cx="611784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v-SE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Ekonomi</a:t>
            </a:r>
            <a:endParaRPr lang="sv-SE" sz="2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F05EC6C2-CF82-5686-450B-FECE9CD479BC}"/>
              </a:ext>
            </a:extLst>
          </p:cNvPr>
          <p:cNvSpPr/>
          <p:nvPr/>
        </p:nvSpPr>
        <p:spPr>
          <a:xfrm>
            <a:off x="1384920" y="2268720"/>
            <a:ext cx="6117840" cy="23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De senaste åren uppgår underhållsarbete, lagningar och regressärenden till ungefär 1 Mkr per år där regressärenden står för ungefär 30 % av kostnaden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Den beräknade kostnadsökningen på driften är 1,45 Mkr år 1 och 1,38 Mkr år 5 i kapitaltjänstkostnader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Dagvattendammen beräknas kosta ca 80 </a:t>
            </a:r>
            <a:r>
              <a:rPr lang="sv-SE" sz="1200" spc="-1" dirty="0" err="1">
                <a:solidFill>
                  <a:srgbClr val="000000"/>
                </a:solidFill>
                <a:latin typeface="Arial"/>
              </a:rPr>
              <a:t>kkr</a:t>
            </a:r>
            <a:r>
              <a:rPr lang="sv-SE" sz="1200" spc="-1" dirty="0">
                <a:solidFill>
                  <a:srgbClr val="000000"/>
                </a:solidFill>
                <a:latin typeface="Arial"/>
              </a:rPr>
              <a:t> per år i kapitaltjänstkostnader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Tidigare investeringar i området kommer att utrangeras, vilket innebär en engångskostnad på driften på 2,1 Mkr fördelat på år 1 och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En ökning av </a:t>
            </a:r>
            <a:r>
              <a:rPr lang="sv-SE" sz="1200" spc="-1" dirty="0" err="1">
                <a:solidFill>
                  <a:srgbClr val="000000"/>
                </a:solidFill>
                <a:latin typeface="Arial"/>
              </a:rPr>
              <a:t>VA-taxan</a:t>
            </a:r>
            <a:r>
              <a:rPr lang="sv-SE" sz="1200" spc="-1" dirty="0">
                <a:solidFill>
                  <a:srgbClr val="000000"/>
                </a:solidFill>
                <a:latin typeface="Arial"/>
              </a:rPr>
              <a:t> på 10 % till 2026 beräknas täcka samtliga kostnader för projektet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spc="-1" dirty="0">
                <a:solidFill>
                  <a:srgbClr val="000000"/>
                </a:solidFill>
                <a:latin typeface="Arial"/>
              </a:rPr>
              <a:t>Över tid blir projektet en kostnadsminskning för VA-kollektivet jämfört med att inte genomföra det, då underhållskostnader och regressärenden kommer att öka ju äldre ledningsnätet blir.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spc="-1" dirty="0">
              <a:solidFill>
                <a:srgbClr val="000000"/>
              </a:solidFill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4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FC1948D-277F-8278-29D2-54B0A1FF411B}"/>
              </a:ext>
            </a:extLst>
          </p:cNvPr>
          <p:cNvGraphicFramePr>
            <a:graphicFrameLocks noGrp="1"/>
          </p:cNvGraphicFramePr>
          <p:nvPr/>
        </p:nvGraphicFramePr>
        <p:xfrm>
          <a:off x="1357313" y="1254125"/>
          <a:ext cx="9476245" cy="435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6229">
                  <a:extLst>
                    <a:ext uri="{9D8B030D-6E8A-4147-A177-3AD203B41FA5}">
                      <a16:colId xmlns:a16="http://schemas.microsoft.com/office/drawing/2014/main" val="3151337184"/>
                    </a:ext>
                  </a:extLst>
                </a:gridCol>
                <a:gridCol w="1476229">
                  <a:extLst>
                    <a:ext uri="{9D8B030D-6E8A-4147-A177-3AD203B41FA5}">
                      <a16:colId xmlns:a16="http://schemas.microsoft.com/office/drawing/2014/main" val="3486493563"/>
                    </a:ext>
                  </a:extLst>
                </a:gridCol>
                <a:gridCol w="1147172">
                  <a:extLst>
                    <a:ext uri="{9D8B030D-6E8A-4147-A177-3AD203B41FA5}">
                      <a16:colId xmlns:a16="http://schemas.microsoft.com/office/drawing/2014/main" val="3350022195"/>
                    </a:ext>
                  </a:extLst>
                </a:gridCol>
                <a:gridCol w="917738">
                  <a:extLst>
                    <a:ext uri="{9D8B030D-6E8A-4147-A177-3AD203B41FA5}">
                      <a16:colId xmlns:a16="http://schemas.microsoft.com/office/drawing/2014/main" val="65301048"/>
                    </a:ext>
                  </a:extLst>
                </a:gridCol>
                <a:gridCol w="1147172">
                  <a:extLst>
                    <a:ext uri="{9D8B030D-6E8A-4147-A177-3AD203B41FA5}">
                      <a16:colId xmlns:a16="http://schemas.microsoft.com/office/drawing/2014/main" val="3727085785"/>
                    </a:ext>
                  </a:extLst>
                </a:gridCol>
                <a:gridCol w="389435">
                  <a:extLst>
                    <a:ext uri="{9D8B030D-6E8A-4147-A177-3AD203B41FA5}">
                      <a16:colId xmlns:a16="http://schemas.microsoft.com/office/drawing/2014/main" val="2286060222"/>
                    </a:ext>
                  </a:extLst>
                </a:gridCol>
                <a:gridCol w="1147172">
                  <a:extLst>
                    <a:ext uri="{9D8B030D-6E8A-4147-A177-3AD203B41FA5}">
                      <a16:colId xmlns:a16="http://schemas.microsoft.com/office/drawing/2014/main" val="4054799254"/>
                    </a:ext>
                  </a:extLst>
                </a:gridCol>
                <a:gridCol w="1147172">
                  <a:extLst>
                    <a:ext uri="{9D8B030D-6E8A-4147-A177-3AD203B41FA5}">
                      <a16:colId xmlns:a16="http://schemas.microsoft.com/office/drawing/2014/main" val="471457567"/>
                    </a:ext>
                  </a:extLst>
                </a:gridCol>
                <a:gridCol w="627926">
                  <a:extLst>
                    <a:ext uri="{9D8B030D-6E8A-4147-A177-3AD203B41FA5}">
                      <a16:colId xmlns:a16="http://schemas.microsoft.com/office/drawing/2014/main" val="2115916233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Prästgårdsgärdet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30812504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86110773"/>
                  </a:ext>
                </a:extLst>
              </a:tr>
              <a:tr h="1813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Upparbetade projekteringskostnader: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1 143 967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572659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84066859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IB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Investeringsbelopp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Avskrivningstid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Avskrivning/år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v-SE" sz="1000" u="none" strike="noStrike">
                          <a:effectLst/>
                        </a:rPr>
                        <a:t>Ränta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Total årskostnad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UB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7314253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Ledningsnät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25 529 967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510 599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765 899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1 276 498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25 019 368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88338618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Ventiler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2 785 000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92 833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83 550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176 383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2 692 167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0718289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Total år 1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28 314 967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1 452 882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85290295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80667266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Ledningsnät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25 019 368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510 599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750 581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1 261 180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24 508 768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1154558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Ventiler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2 692 167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92 833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80 765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173 598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2 599 333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5788113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Total år 2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1 434 779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8150617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68326594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Ledningsnät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24 508 768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510 599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735 263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1 245 862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23 998 169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1560143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Ventiler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2 599 333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92 833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77 980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170 813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2 506 500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6478997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Total år 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1 416 676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975183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38176005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Ledningsnät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23 998 169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510 599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719 945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1 230 544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23 487 570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4231186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Ventiler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2 506 500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92 833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75 195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168 028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2 413 667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5398168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Total år 4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1 398 573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45108856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58538876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Ledningsnät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23 487 570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510 599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704 627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1 215 226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22 976 970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99261040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Ventiler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2 413 667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92 833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72 410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165 243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2 320 833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66305714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Total år 5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1 380 470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177229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79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44027BE3FE7745BCD1C339BB0DF4B7" ma:contentTypeVersion="6" ma:contentTypeDescription="Skapa ett nytt dokument." ma:contentTypeScope="" ma:versionID="707c261e5545c0a7f56e8742f02a461c">
  <xsd:schema xmlns:xsd="http://www.w3.org/2001/XMLSchema" xmlns:xs="http://www.w3.org/2001/XMLSchema" xmlns:p="http://schemas.microsoft.com/office/2006/metadata/properties" xmlns:ns2="3e9d2e7b-5e88-4ad8-b8d1-8cd764f90c32" xmlns:ns3="061a3c79-e755-4aea-bbd0-5efc010adab0" targetNamespace="http://schemas.microsoft.com/office/2006/metadata/properties" ma:root="true" ma:fieldsID="1e70a6dcc809b01c0a505f558605d2af" ns2:_="" ns3:_="">
    <xsd:import namespace="3e9d2e7b-5e88-4ad8-b8d1-8cd764f90c32"/>
    <xsd:import namespace="061a3c79-e755-4aea-bbd0-5efc010ada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d2e7b-5e88-4ad8-b8d1-8cd764f90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a3c79-e755-4aea-bbd0-5efc010ada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F4C569-AF71-4635-A4B8-A684A956663D}"/>
</file>

<file path=customXml/itemProps2.xml><?xml version="1.0" encoding="utf-8"?>
<ds:datastoreItem xmlns:ds="http://schemas.openxmlformats.org/officeDocument/2006/customXml" ds:itemID="{7DB30921-BEBB-4DDC-8074-9EBF50120C37}"/>
</file>

<file path=customXml/itemProps3.xml><?xml version="1.0" encoding="utf-8"?>
<ds:datastoreItem xmlns:ds="http://schemas.openxmlformats.org/officeDocument/2006/customXml" ds:itemID="{017117E4-6AA8-46DB-9FB2-AC90BC193573}"/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862</Words>
  <Application>Microsoft Office PowerPoint</Application>
  <PresentationFormat>Bredbild</PresentationFormat>
  <Paragraphs>290</Paragraphs>
  <Slides>12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Aptos Narrow</vt:lpstr>
      <vt:lpstr>Arial</vt:lpstr>
      <vt:lpstr>Calibri</vt:lpstr>
      <vt:lpstr>Calibri Light</vt:lpstr>
      <vt:lpstr>Office-tema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Gabriel Andersson</dc:creator>
  <cp:lastModifiedBy>Christopher Åberg</cp:lastModifiedBy>
  <cp:revision>33</cp:revision>
  <dcterms:created xsi:type="dcterms:W3CDTF">2019-05-08T13:53:07Z</dcterms:created>
  <dcterms:modified xsi:type="dcterms:W3CDTF">2025-03-10T17:28:49Z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0x010100BB44027BE3FE7745BCD1C339BB0DF4B7</vt:lpwstr>
  </property>
</Properties>
</file>