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7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8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9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0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5" r:id="rId5"/>
  </p:sldMasterIdLst>
  <p:notesMasterIdLst>
    <p:notesMasterId r:id="rId36"/>
  </p:notesMasterIdLst>
  <p:sldIdLst>
    <p:sldId id="256" r:id="rId6"/>
    <p:sldId id="259" r:id="rId7"/>
    <p:sldId id="279" r:id="rId8"/>
    <p:sldId id="280" r:id="rId9"/>
    <p:sldId id="466" r:id="rId10"/>
    <p:sldId id="467" r:id="rId11"/>
    <p:sldId id="468" r:id="rId12"/>
    <p:sldId id="469" r:id="rId13"/>
    <p:sldId id="283" r:id="rId14"/>
    <p:sldId id="305" r:id="rId15"/>
    <p:sldId id="376" r:id="rId16"/>
    <p:sldId id="470" r:id="rId17"/>
    <p:sldId id="462" r:id="rId18"/>
    <p:sldId id="471" r:id="rId19"/>
    <p:sldId id="472" r:id="rId20"/>
    <p:sldId id="473" r:id="rId21"/>
    <p:sldId id="474" r:id="rId22"/>
    <p:sldId id="296" r:id="rId23"/>
    <p:sldId id="475" r:id="rId24"/>
    <p:sldId id="282" r:id="rId25"/>
    <p:sldId id="476" r:id="rId26"/>
    <p:sldId id="477" r:id="rId27"/>
    <p:sldId id="478" r:id="rId28"/>
    <p:sldId id="479" r:id="rId29"/>
    <p:sldId id="480" r:id="rId30"/>
    <p:sldId id="481" r:id="rId31"/>
    <p:sldId id="324" r:id="rId32"/>
    <p:sldId id="464" r:id="rId33"/>
    <p:sldId id="325" r:id="rId34"/>
    <p:sldId id="258" r:id="rId3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CC1"/>
    <a:srgbClr val="DBF0F6"/>
    <a:srgbClr val="00385C"/>
    <a:srgbClr val="DBF2E8"/>
    <a:srgbClr val="F8F2E8"/>
    <a:srgbClr val="002E5C"/>
    <a:srgbClr val="002B45"/>
    <a:srgbClr val="005892"/>
    <a:srgbClr val="F6F2E8"/>
    <a:srgbClr val="005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 autoAdjust="0"/>
    <p:restoredTop sz="93645" autoAdjust="0"/>
  </p:normalViewPr>
  <p:slideViewPr>
    <p:cSldViewPr snapToGrid="0">
      <p:cViewPr varScale="1">
        <p:scale>
          <a:sx n="104" d="100"/>
          <a:sy n="104" d="100"/>
        </p:scale>
        <p:origin x="816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808745155038904"/>
          <c:y val="0.11939964157706107"/>
          <c:w val="0.49555878552971938"/>
          <c:h val="0.78558627752176136"/>
        </c:manualLayout>
      </c:layout>
      <c:pieChart>
        <c:varyColors val="1"/>
        <c:ser>
          <c:idx val="0"/>
          <c:order val="0"/>
          <c:spPr>
            <a:solidFill>
              <a:srgbClr val="005892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BF7-4272-961F-9AD9EECB86B6}"/>
              </c:ext>
            </c:extLst>
          </c:dPt>
          <c:dPt>
            <c:idx val="1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2-9F78-450C-A8A3-FD9E661FC0D2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Män</c:v>
                </c:pt>
                <c:pt idx="1">
                  <c:v>Kvinnor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17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F7-4272-961F-9AD9EECB8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53100173806004"/>
          <c:y val="0.39654812495167219"/>
          <c:w val="0.12326747557126262"/>
          <c:h val="0.23564313627053249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284269419648091"/>
          <c:y val="6.0158151408504432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Skinnskatteberg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88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E-4F04-A360-DC62E40FC49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Västmanlands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E-4F04-A360-DC62E40FC49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87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4E-4F04-A360-DC62E40FC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281920"/>
        <c:axId val="225283456"/>
      </c:barChart>
      <c:catAx>
        <c:axId val="22528192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25283456"/>
        <c:crosses val="autoZero"/>
        <c:auto val="1"/>
        <c:lblAlgn val="ctr"/>
        <c:lblOffset val="100"/>
        <c:noMultiLvlLbl val="0"/>
      </c:catAx>
      <c:valAx>
        <c:axId val="22528345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6117008457558542"/>
              <c:y val="0.8870179193442705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2528192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5386500241053921"/>
          <c:y val="0.91097526790967653"/>
          <c:w val="0.71388406712581376"/>
          <c:h val="6.951945575640199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284269419648091"/>
          <c:y val="6.0158151408504432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Skinnskatteberg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hemtjänstpersonalen vid behov?</c:v>
                </c:pt>
                <c:pt idx="2">
                  <c:v>Känner du förtroende för personalen som kommer hem till dig?</c:v>
                </c:pt>
                <c:pt idx="3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35</c:v>
                </c:pt>
                <c:pt idx="1">
                  <c:v>71</c:v>
                </c:pt>
                <c:pt idx="2">
                  <c:v>84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E-4F04-A360-DC62E40FC49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Västmanlands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hemtjänstpersonalen vid behov?</c:v>
                </c:pt>
                <c:pt idx="2">
                  <c:v>Känner du förtroende för personalen som kommer hem till dig?</c:v>
                </c:pt>
                <c:pt idx="3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33</c:v>
                </c:pt>
                <c:pt idx="1">
                  <c:v>73</c:v>
                </c:pt>
                <c:pt idx="2">
                  <c:v>87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E-4F04-A360-DC62E40FC49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hemtjänstpersonalen vid behov?</c:v>
                </c:pt>
                <c:pt idx="2">
                  <c:v>Känner du förtroende för personalen som kommer hem till dig?</c:v>
                </c:pt>
                <c:pt idx="3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30</c:v>
                </c:pt>
                <c:pt idx="1">
                  <c:v>75</c:v>
                </c:pt>
                <c:pt idx="2">
                  <c:v>88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4E-4F04-A360-DC62E40FC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281920"/>
        <c:axId val="225283456"/>
      </c:barChart>
      <c:catAx>
        <c:axId val="22528192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25283456"/>
        <c:crosses val="autoZero"/>
        <c:auto val="1"/>
        <c:lblAlgn val="ctr"/>
        <c:lblOffset val="100"/>
        <c:noMultiLvlLbl val="0"/>
      </c:catAx>
      <c:valAx>
        <c:axId val="22528345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753991472182201"/>
              <c:y val="0.8981168694371853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2528192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246464652036626"/>
          <c:y val="0.91395672211567835"/>
          <c:w val="0.72818663989441867"/>
          <c:h val="6.951945575640199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4233576642336"/>
          <c:y val="3.7671232876713028E-2"/>
          <c:w val="0.52255934249094782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Skinnskatteberg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Blad1!$B$2:$B$2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11-45AA-A28B-9533463B2B2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Västmanlands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Blad1!$C$2:$C$2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11-45AA-A28B-9533463B2B2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Blad1!$D$2:$D$2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11-45AA-A28B-9533463B2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499392"/>
        <c:axId val="227505280"/>
      </c:barChart>
      <c:catAx>
        <c:axId val="22749939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27505280"/>
        <c:crosses val="autoZero"/>
        <c:auto val="1"/>
        <c:lblAlgn val="ctr"/>
        <c:lblOffset val="100"/>
        <c:noMultiLvlLbl val="0"/>
      </c:catAx>
      <c:valAx>
        <c:axId val="227505280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075492844416746"/>
              <c:y val="0.8981169776723114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2749939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1754546455349095"/>
          <c:y val="0.92801668070335708"/>
          <c:w val="0.73114780848641858"/>
          <c:h val="5.6419603508793971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276016863763143"/>
          <c:y val="5.1097449234054439E-2"/>
          <c:w val="0.46127223915228549"/>
          <c:h val="0.816269879323484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Hemtjänst!$B$1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Hemtjänst!$A$2:$A$3</c:f>
              <c:strCache>
                <c:ptCount val="2"/>
                <c:pt idx="0">
                  <c:v>Vet du vart du ska vända dig om du vill framföra synpunkter eller klagomål på hemtjänsten?</c:v>
                </c:pt>
                <c:pt idx="1">
                  <c:v>Är handläggarens beslut anpassat efter dina behov?</c:v>
                </c:pt>
              </c:strCache>
            </c:strRef>
          </c:cat>
          <c:val>
            <c:numRef>
              <c:f>Hemtjänst!$B$2:$B$3</c:f>
              <c:numCache>
                <c:formatCode>General</c:formatCode>
                <c:ptCount val="2"/>
                <c:pt idx="0">
                  <c:v>56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C5-4568-9E36-D8C6CF2BDF49}"/>
            </c:ext>
          </c:extLst>
        </c:ser>
        <c:ser>
          <c:idx val="2"/>
          <c:order val="1"/>
          <c:tx>
            <c:strRef>
              <c:f>Hemtjänst!$C$1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Hemtjänst!$A$2:$A$3</c:f>
              <c:strCache>
                <c:ptCount val="2"/>
                <c:pt idx="0">
                  <c:v>Vet du vart du ska vända dig om du vill framföra synpunkter eller klagomål på hemtjänsten?</c:v>
                </c:pt>
                <c:pt idx="1">
                  <c:v>Är handläggarens beslut anpassat efter dina behov?</c:v>
                </c:pt>
              </c:strCache>
            </c:strRef>
          </c:cat>
          <c:val>
            <c:numRef>
              <c:f>Hemtjänst!$C$2:$C$3</c:f>
              <c:numCache>
                <c:formatCode>General</c:formatCode>
                <c:ptCount val="2"/>
                <c:pt idx="0">
                  <c:v>61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C5-4568-9E36-D8C6CF2BDF49}"/>
            </c:ext>
          </c:extLst>
        </c:ser>
        <c:ser>
          <c:idx val="3"/>
          <c:order val="2"/>
          <c:tx>
            <c:strRef>
              <c:f>Hemtjänst!$D$1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Hemtjänst!$A$2:$A$3</c:f>
              <c:strCache>
                <c:ptCount val="2"/>
                <c:pt idx="0">
                  <c:v>Vet du vart du ska vända dig om du vill framföra synpunkter eller klagomål på hemtjänsten?</c:v>
                </c:pt>
                <c:pt idx="1">
                  <c:v>Är handläggarens beslut anpassat efter dina behov?</c:v>
                </c:pt>
              </c:strCache>
            </c:strRef>
          </c:cat>
          <c:val>
            <c:numRef>
              <c:f>Hemtjänst!$D$2:$D$3</c:f>
              <c:numCache>
                <c:formatCode>General</c:formatCode>
                <c:ptCount val="2"/>
                <c:pt idx="0">
                  <c:v>73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C5-4568-9E36-D8C6CF2BD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8249984"/>
        <c:axId val="228251520"/>
      </c:barChart>
      <c:catAx>
        <c:axId val="2282499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28251520"/>
        <c:crosses val="autoZero"/>
        <c:auto val="1"/>
        <c:lblAlgn val="ctr"/>
        <c:lblOffset val="100"/>
        <c:noMultiLvlLbl val="0"/>
      </c:catAx>
      <c:valAx>
        <c:axId val="228251520"/>
        <c:scaling>
          <c:orientation val="minMax"/>
          <c:max val="100"/>
          <c:min val="0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9474553135238013"/>
              <c:y val="0.909489986326188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2824998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0181944821509363"/>
          <c:y val="0.35445914989758986"/>
          <c:w val="7.5449075130156487E-2"/>
          <c:h val="0.24207475240879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988979080340445"/>
          <c:y val="3.350302336371664E-2"/>
          <c:w val="0.44876199781596648"/>
          <c:h val="0.8133562896001956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Hemtjänst!$B$1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Hemtjänst!$A$2:$A$5</c:f>
              <c:strCache>
                <c:ptCount val="4"/>
                <c:pt idx="0">
                  <c:v>Brukar personalen meddela dig i förväg om tillfälliga förändringar?</c:v>
                </c:pt>
                <c:pt idx="1">
                  <c:v>Brukar personalen ha tillräckligt med tid för att kunna utföra sitt arbete hos dig?</c:v>
                </c:pt>
                <c:pt idx="2">
                  <c:v>Brukar personalen komma på avtalad tid?</c:v>
                </c:pt>
                <c:pt idx="3">
                  <c:v>Hur tycker du att personalen utför sina arbetsuppgifter?</c:v>
                </c:pt>
              </c:strCache>
            </c:strRef>
          </c:cat>
          <c:val>
            <c:numRef>
              <c:f>Hemtjänst!$B$2:$B$5</c:f>
              <c:numCache>
                <c:formatCode>General</c:formatCode>
                <c:ptCount val="4"/>
                <c:pt idx="0">
                  <c:v>55</c:v>
                </c:pt>
                <c:pt idx="1">
                  <c:v>88</c:v>
                </c:pt>
                <c:pt idx="2">
                  <c:v>77</c:v>
                </c:pt>
                <c:pt idx="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C5-4568-9E36-D8C6CF2BDF49}"/>
            </c:ext>
          </c:extLst>
        </c:ser>
        <c:ser>
          <c:idx val="2"/>
          <c:order val="1"/>
          <c:tx>
            <c:strRef>
              <c:f>Hemtjänst!$C$1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Hemtjänst!$A$2:$A$5</c:f>
              <c:strCache>
                <c:ptCount val="4"/>
                <c:pt idx="0">
                  <c:v>Brukar personalen meddela dig i förväg om tillfälliga förändringar?</c:v>
                </c:pt>
                <c:pt idx="1">
                  <c:v>Brukar personalen ha tillräckligt med tid för att kunna utföra sitt arbete hos dig?</c:v>
                </c:pt>
                <c:pt idx="2">
                  <c:v>Brukar personalen komma på avtalad tid?</c:v>
                </c:pt>
                <c:pt idx="3">
                  <c:v>Hur tycker du att personalen utför sina arbetsuppgifter?</c:v>
                </c:pt>
              </c:strCache>
            </c:strRef>
          </c:cat>
          <c:val>
            <c:numRef>
              <c:f>Hemtjänst!$C$2:$C$5</c:f>
              <c:numCache>
                <c:formatCode>General</c:formatCode>
                <c:ptCount val="4"/>
                <c:pt idx="0">
                  <c:v>64</c:v>
                </c:pt>
                <c:pt idx="1">
                  <c:v>89</c:v>
                </c:pt>
                <c:pt idx="2">
                  <c:v>81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C5-4568-9E36-D8C6CF2BDF49}"/>
            </c:ext>
          </c:extLst>
        </c:ser>
        <c:ser>
          <c:idx val="3"/>
          <c:order val="2"/>
          <c:tx>
            <c:strRef>
              <c:f>Hemtjänst!$D$1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Hemtjänst!$A$2:$A$5</c:f>
              <c:strCache>
                <c:ptCount val="4"/>
                <c:pt idx="0">
                  <c:v>Brukar personalen meddela dig i förväg om tillfälliga förändringar?</c:v>
                </c:pt>
                <c:pt idx="1">
                  <c:v>Brukar personalen ha tillräckligt med tid för att kunna utföra sitt arbete hos dig?</c:v>
                </c:pt>
                <c:pt idx="2">
                  <c:v>Brukar personalen komma på avtalad tid?</c:v>
                </c:pt>
                <c:pt idx="3">
                  <c:v>Hur tycker du att personalen utför sina arbetsuppgifter?</c:v>
                </c:pt>
              </c:strCache>
            </c:strRef>
          </c:cat>
          <c:val>
            <c:numRef>
              <c:f>Hemtjänst!$D$2:$D$5</c:f>
              <c:numCache>
                <c:formatCode>General</c:formatCode>
                <c:ptCount val="4"/>
                <c:pt idx="0">
                  <c:v>71</c:v>
                </c:pt>
                <c:pt idx="1">
                  <c:v>95</c:v>
                </c:pt>
                <c:pt idx="2">
                  <c:v>89</c:v>
                </c:pt>
                <c:pt idx="3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C5-4568-9E36-D8C6CF2BD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8249984"/>
        <c:axId val="228251520"/>
      </c:barChart>
      <c:catAx>
        <c:axId val="2282499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28251520"/>
        <c:crosses val="autoZero"/>
        <c:auto val="1"/>
        <c:lblAlgn val="ctr"/>
        <c:lblOffset val="100"/>
        <c:noMultiLvlLbl val="0"/>
      </c:catAx>
      <c:valAx>
        <c:axId val="228251520"/>
        <c:scaling>
          <c:orientation val="minMax"/>
          <c:max val="100"/>
          <c:min val="0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9474553135238013"/>
              <c:y val="0.909489986326188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2824998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1507486062417376"/>
          <c:y val="0.31966675121242499"/>
          <c:w val="7.3976234266337149E-2"/>
          <c:h val="0.253672204299688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057905626760317"/>
          <c:y val="3.9443143005816222E-2"/>
          <c:w val="0.44876199781596648"/>
          <c:h val="0.8133562896001956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Hemtjänst!$B$1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Hemtjänst!$A$2:$A$4</c:f>
              <c:strCache>
                <c:ptCount val="3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Hemtjänst!$B$2:$B$4</c:f>
              <c:numCache>
                <c:formatCode>General</c:formatCode>
                <c:ptCount val="3"/>
                <c:pt idx="0">
                  <c:v>87</c:v>
                </c:pt>
                <c:pt idx="1">
                  <c:v>46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C5-4568-9E36-D8C6CF2BDF49}"/>
            </c:ext>
          </c:extLst>
        </c:ser>
        <c:ser>
          <c:idx val="2"/>
          <c:order val="1"/>
          <c:tx>
            <c:strRef>
              <c:f>Hemtjänst!$C$1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Hemtjänst!$A$2:$A$4</c:f>
              <c:strCache>
                <c:ptCount val="3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Hemtjänst!$C$2:$C$4</c:f>
              <c:numCache>
                <c:formatCode>General</c:formatCode>
                <c:ptCount val="3"/>
                <c:pt idx="0">
                  <c:v>83</c:v>
                </c:pt>
                <c:pt idx="1">
                  <c:v>64</c:v>
                </c:pt>
                <c:pt idx="2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C5-4568-9E36-D8C6CF2BDF49}"/>
            </c:ext>
          </c:extLst>
        </c:ser>
        <c:ser>
          <c:idx val="3"/>
          <c:order val="2"/>
          <c:tx>
            <c:strRef>
              <c:f>Hemtjänst!$D$1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Hemtjänst!$A$2:$A$4</c:f>
              <c:strCache>
                <c:ptCount val="3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Hemtjänst!$D$2:$D$4</c:f>
              <c:numCache>
                <c:formatCode>General</c:formatCode>
                <c:ptCount val="3"/>
                <c:pt idx="0">
                  <c:v>87</c:v>
                </c:pt>
                <c:pt idx="1">
                  <c:v>63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C5-4568-9E36-D8C6CF2BD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8249984"/>
        <c:axId val="228251520"/>
      </c:barChart>
      <c:catAx>
        <c:axId val="2282499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28251520"/>
        <c:crosses val="autoZero"/>
        <c:auto val="1"/>
        <c:lblAlgn val="ctr"/>
        <c:lblOffset val="100"/>
        <c:noMultiLvlLbl val="0"/>
      </c:catAx>
      <c:valAx>
        <c:axId val="228251520"/>
        <c:scaling>
          <c:orientation val="minMax"/>
          <c:max val="100"/>
          <c:min val="0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9474553135238013"/>
              <c:y val="0.909489986326188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2824998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0845655056286923"/>
          <c:y val="0.33404527988913385"/>
          <c:w val="6.8722486064237961E-2"/>
          <c:h val="0.239513651141631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276012658945771"/>
          <c:y val="6.7752170749528495E-2"/>
          <c:w val="0.46271282568994665"/>
          <c:h val="0.816269879323484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Hemtjänst!$B$1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Hemtjänst!$B$2:$B$3</c:f>
              <c:numCache>
                <c:formatCode>General</c:formatCode>
                <c:ptCount val="2"/>
                <c:pt idx="0">
                  <c:v>88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C5-4568-9E36-D8C6CF2BDF49}"/>
            </c:ext>
          </c:extLst>
        </c:ser>
        <c:ser>
          <c:idx val="2"/>
          <c:order val="1"/>
          <c:tx>
            <c:strRef>
              <c:f>Hemtjänst!$C$1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Hemtjänst!$C$2:$C$3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95C5-4568-9E36-D8C6CF2BDF49}"/>
            </c:ext>
          </c:extLst>
        </c:ser>
        <c:ser>
          <c:idx val="3"/>
          <c:order val="2"/>
          <c:tx>
            <c:strRef>
              <c:f>Hemtjänst!$D$1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Hemtjänst!$A$2:$A$3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Hemtjänst!$D$2:$D$3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95C5-4568-9E36-D8C6CF2BD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8249984"/>
        <c:axId val="228251520"/>
      </c:barChart>
      <c:catAx>
        <c:axId val="2282499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28251520"/>
        <c:crosses val="autoZero"/>
        <c:auto val="1"/>
        <c:lblAlgn val="ctr"/>
        <c:lblOffset val="100"/>
        <c:noMultiLvlLbl val="0"/>
      </c:catAx>
      <c:valAx>
        <c:axId val="228251520"/>
        <c:scaling>
          <c:orientation val="minMax"/>
          <c:max val="100"/>
          <c:min val="0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9474553135238013"/>
              <c:y val="0.909489986326188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2824998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0181944821509363"/>
          <c:y val="0.35445914989758986"/>
          <c:w val="7.5449075130156487E-2"/>
          <c:h val="0.24207475240879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51759646958975"/>
          <c:y val="3.9483553983373734E-2"/>
          <c:w val="0.46268959375660412"/>
          <c:h val="0.8167544801256690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 vid behov?</c:v>
                </c:pt>
                <c:pt idx="2">
                  <c:v>Känner du förtroende för personalen som kommer hem till dig? </c:v>
                </c:pt>
                <c:pt idx="3">
                  <c:v>Hur tryggt eller otryggt känns det att bo hemma med stöd från hemtjänsten</c:v>
                </c:pt>
              </c:strCache>
            </c:strRef>
          </c:cat>
          <c:val>
            <c:numRef>
              <c:f>Säbo!$B$2:$B$5</c:f>
              <c:numCache>
                <c:formatCode>General</c:formatCode>
                <c:ptCount val="4"/>
                <c:pt idx="0">
                  <c:v>35</c:v>
                </c:pt>
                <c:pt idx="1">
                  <c:v>71</c:v>
                </c:pt>
                <c:pt idx="2">
                  <c:v>84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30-4AA3-B2DF-53D9F5C286E5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 vid behov?</c:v>
                </c:pt>
                <c:pt idx="2">
                  <c:v>Känner du förtroende för personalen som kommer hem till dig? </c:v>
                </c:pt>
                <c:pt idx="3">
                  <c:v>Hur tryggt eller otryggt känns det att bo hemma med stöd från hemtjänsten</c:v>
                </c:pt>
              </c:strCache>
            </c:strRef>
          </c:cat>
          <c:val>
            <c:numRef>
              <c:f>Säbo!$C$2:$C$5</c:f>
              <c:numCache>
                <c:formatCode>General</c:formatCode>
                <c:ptCount val="4"/>
                <c:pt idx="1">
                  <c:v>92</c:v>
                </c:pt>
                <c:pt idx="2">
                  <c:v>92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30-4AA3-B2DF-53D9F5C286E5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Säbo!$A$2:$A$5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 vid behov?</c:v>
                </c:pt>
                <c:pt idx="2">
                  <c:v>Känner du förtroende för personalen som kommer hem till dig? </c:v>
                </c:pt>
                <c:pt idx="3">
                  <c:v>Hur tryggt eller otryggt känns det att bo hemma med stöd från hemtjänsten</c:v>
                </c:pt>
              </c:strCache>
            </c:strRef>
          </c:cat>
          <c:val>
            <c:numRef>
              <c:f>Säbo!$D$2:$D$5</c:f>
              <c:numCache>
                <c:formatCode>General</c:formatCode>
                <c:ptCount val="4"/>
                <c:pt idx="1">
                  <c:v>83</c:v>
                </c:pt>
                <c:pt idx="2">
                  <c:v>92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C4-4469-A91A-B04981A53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8646272"/>
        <c:axId val="268647808"/>
      </c:barChart>
      <c:catAx>
        <c:axId val="2686462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68647808"/>
        <c:crosses val="autoZero"/>
        <c:auto val="1"/>
        <c:lblAlgn val="ctr"/>
        <c:lblOffset val="100"/>
        <c:noMultiLvlLbl val="0"/>
      </c:catAx>
      <c:valAx>
        <c:axId val="268647808"/>
        <c:scaling>
          <c:orientation val="minMax"/>
          <c:max val="100"/>
          <c:min val="0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9858347590795564"/>
              <c:y val="0.92185475247711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6864627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1910936550363953"/>
          <c:y val="0.34083449471499006"/>
          <c:w val="7.1931096686229101E-2"/>
          <c:h val="0.23285565053794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016086211987427"/>
          <c:y val="7.3858651059633781E-2"/>
          <c:w val="0.48551456736759147"/>
          <c:h val="0.7961294681246415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38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Säbo!$B$2:$B$2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30-4AA3-B2DF-53D9F5C286E5}"/>
            </c:ext>
          </c:extLst>
        </c:ser>
        <c:ser>
          <c:idx val="2"/>
          <c:order val="1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17CC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Säbo!$A$2:$A$2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Säbo!$C$2:$C$2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30-4AA3-B2DF-53D9F5C286E5}"/>
            </c:ext>
          </c:extLst>
        </c:ser>
        <c:ser>
          <c:idx val="3"/>
          <c:order val="2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BF0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Säbo!$A$2:$A$2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Säbo!$D$2:$D$2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C4-4469-A91A-B04981A53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8646272"/>
        <c:axId val="268647808"/>
      </c:barChart>
      <c:catAx>
        <c:axId val="2686462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68647808"/>
        <c:crosses val="autoZero"/>
        <c:auto val="1"/>
        <c:lblAlgn val="ctr"/>
        <c:lblOffset val="100"/>
        <c:noMultiLvlLbl val="0"/>
      </c:catAx>
      <c:valAx>
        <c:axId val="268647808"/>
        <c:scaling>
          <c:orientation val="minMax"/>
          <c:max val="100"/>
          <c:min val="0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8460037718213371"/>
              <c:y val="0.91171850880640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6864627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1202631092347741"/>
          <c:y val="0.36051531303973361"/>
          <c:w val="7.925464283491207E-2"/>
          <c:h val="0.234281699084403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B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FF-4433-B087-67FAE851712F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071-4BC2-BC42-938F856744B3}"/>
              </c:ext>
            </c:extLst>
          </c:dPt>
          <c:dPt>
            <c:idx val="2"/>
            <c:bubble3D val="0"/>
            <c:spPr>
              <a:solidFill>
                <a:srgbClr val="DBF0F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FF-4433-B087-67FAE851712F}"/>
              </c:ext>
            </c:extLst>
          </c:dPt>
          <c:dPt>
            <c:idx val="3"/>
            <c:bubble3D val="0"/>
            <c:spPr>
              <a:solidFill>
                <a:srgbClr val="F8F2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FF-4433-B087-67FAE85171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Blad1!$A$1:$D$1</c:f>
              <c:strCache>
                <c:ptCount val="4"/>
                <c:pt idx="0">
                  <c:v>65-74 år</c:v>
                </c:pt>
                <c:pt idx="1">
                  <c:v>75-84 år</c:v>
                </c:pt>
                <c:pt idx="2">
                  <c:v>85-94 år</c:v>
                </c:pt>
                <c:pt idx="3">
                  <c:v>95 år eller äldre</c:v>
                </c:pt>
              </c:strCache>
            </c:strRef>
          </c:cat>
          <c:val>
            <c:numRef>
              <c:f>Blad1!$A$2:$D$2</c:f>
              <c:numCache>
                <c:formatCode>0</c:formatCode>
                <c:ptCount val="4"/>
                <c:pt idx="0">
                  <c:v>2</c:v>
                </c:pt>
                <c:pt idx="1">
                  <c:v>28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1-4BC2-BC42-938F85674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505717175617808"/>
          <c:y val="0.21289522529441882"/>
          <c:w val="0.2395970431883683"/>
          <c:h val="0.52475230414746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950749254213832E-2"/>
          <c:y val="6.0917239264094869E-2"/>
          <c:w val="0.48819769208493224"/>
          <c:h val="0.8813198268070296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Mycket gott/Ganska gott</c:v>
                </c:pt>
                <c:pt idx="1">
                  <c:v>Någorlunda</c:v>
                </c:pt>
                <c:pt idx="2">
                  <c:v>Ganska dåligt/Mycket dåligt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18</c:v>
                </c:pt>
                <c:pt idx="1">
                  <c:v>19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834852574910716"/>
          <c:y val="0.19116455479339819"/>
          <c:w val="0.27369297585677299"/>
          <c:h val="0.53486517695277735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020909285674205"/>
          <c:y val="5.525822512514332E-2"/>
          <c:w val="0.44784769240700217"/>
          <c:h val="0.8899323825685993"/>
        </c:manualLayout>
      </c:layout>
      <c:pieChart>
        <c:varyColors val="1"/>
        <c:ser>
          <c:idx val="0"/>
          <c:order val="0"/>
          <c:spPr>
            <a:solidFill>
              <a:srgbClr val="002B45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Nej</c:v>
                </c:pt>
                <c:pt idx="1">
                  <c:v>Ja, lätta besvär</c:v>
                </c:pt>
                <c:pt idx="2">
                  <c:v>Ja, svåra besvär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25</c:v>
                </c:pt>
                <c:pt idx="1">
                  <c:v>13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 baseline="0">
                <a:latin typeface="+mn-lt"/>
              </a:defRPr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aseline="0">
                <a:latin typeface="+mn-lt"/>
              </a:defRPr>
            </a:pPr>
            <a:endParaRPr lang="sv-SE"/>
          </a:p>
        </c:txPr>
      </c:legendEntry>
      <c:legendEntry>
        <c:idx val="2"/>
        <c:txPr>
          <a:bodyPr/>
          <a:lstStyle/>
          <a:p>
            <a:pPr>
              <a:defRPr sz="1200" baseline="0">
                <a:latin typeface="+mn-lt"/>
              </a:defRPr>
            </a:pPr>
            <a:endParaRPr lang="sv-SE"/>
          </a:p>
        </c:txPr>
      </c:legendEntry>
      <c:layout>
        <c:manualLayout>
          <c:xMode val="edge"/>
          <c:yMode val="edge"/>
          <c:x val="0.69185801339653341"/>
          <c:y val="0.18870063378454777"/>
          <c:w val="0.21613687624656364"/>
          <c:h val="0.56609422899776496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1113112259545969E-2"/>
          <c:y val="5.5057848786892537E-2"/>
          <c:w val="0.58696136725920589"/>
          <c:h val="0.88750916278882608"/>
        </c:manualLayout>
      </c:layout>
      <c:pieChart>
        <c:varyColors val="1"/>
        <c:ser>
          <c:idx val="0"/>
          <c:order val="0"/>
          <c:spPr>
            <a:solidFill>
              <a:srgbClr val="A6BCC6"/>
            </a:solidFill>
          </c:spPr>
          <c:dPt>
            <c:idx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4-53D7-43C7-A1AE-4E007E5C5A3F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Nej</c:v>
                </c:pt>
                <c:pt idx="1">
                  <c:v>Ja, då och då</c:v>
                </c:pt>
                <c:pt idx="2">
                  <c:v>Ja, ofta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22</c:v>
                </c:pt>
                <c:pt idx="1">
                  <c:v>15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975630076627339"/>
          <c:y val="0.28177169747329511"/>
          <c:w val="0.1976587548945492"/>
          <c:h val="0.43007975112556196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0149707865718814"/>
          <c:y val="5.9866774541531824E-2"/>
          <c:w val="0.53250988685543377"/>
          <c:h val="0.8111618892573115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A772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0-5954-4961-9D41-7E2587BC2F08}"/>
              </c:ext>
            </c:extLst>
          </c:dPt>
          <c:dPt>
            <c:idx val="1"/>
            <c:invertIfNegative val="0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5954-4961-9D41-7E2587BC2F08}"/>
              </c:ext>
            </c:extLst>
          </c:dPt>
          <c:dPt>
            <c:idx val="3"/>
            <c:invertIfNegative val="0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2-5954-4961-9D41-7E2587BC2F08}"/>
              </c:ext>
            </c:extLst>
          </c:dPt>
          <c:dPt>
            <c:idx val="4"/>
            <c:invertIfNegative val="0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3-5954-4961-9D41-7E2587BC2F08}"/>
              </c:ext>
            </c:extLst>
          </c:dPt>
          <c:dPt>
            <c:idx val="6"/>
            <c:invertIfNegative val="0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4-5954-4961-9D41-7E2587BC2F08}"/>
              </c:ext>
            </c:extLst>
          </c:dPt>
          <c:dPt>
            <c:idx val="7"/>
            <c:invertIfNegative val="0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C-DC77-4337-8D23-AA77AE57FDDC}"/>
              </c:ext>
            </c:extLst>
          </c:dPt>
          <c:dPt>
            <c:idx val="9"/>
            <c:invertIfNegative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5-5954-4961-9D41-7E2587BC2F08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954-4961-9D41-7E2587BC2F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Blad1!$A$1:$A$10</c:f>
              <c:strCache>
                <c:ptCount val="10"/>
                <c:pt idx="0">
                  <c:v>Offentlig regi</c:v>
                </c:pt>
                <c:pt idx="1">
                  <c:v>Enskild regi</c:v>
                </c:pt>
                <c:pt idx="3">
                  <c:v>Svarande är någon annan än den äldre</c:v>
                </c:pt>
                <c:pt idx="4">
                  <c:v>Svarande är den äldre själv eller ihop med någon</c:v>
                </c:pt>
                <c:pt idx="6">
                  <c:v>Kvinnor</c:v>
                </c:pt>
                <c:pt idx="7">
                  <c:v>Män</c:v>
                </c:pt>
                <c:pt idx="9">
                  <c:v>Totalt</c:v>
                </c:pt>
              </c:strCache>
            </c:strRef>
          </c:cat>
          <c:val>
            <c:numRef>
              <c:f>Blad1!$B$1:$B$10</c:f>
              <c:numCache>
                <c:formatCode>General</c:formatCode>
                <c:ptCount val="10"/>
                <c:pt idx="0">
                  <c:v>82</c:v>
                </c:pt>
                <c:pt idx="1">
                  <c:v>0</c:v>
                </c:pt>
                <c:pt idx="3">
                  <c:v>90</c:v>
                </c:pt>
                <c:pt idx="4">
                  <c:v>77</c:v>
                </c:pt>
                <c:pt idx="6">
                  <c:v>83</c:v>
                </c:pt>
                <c:pt idx="7">
                  <c:v>79</c:v>
                </c:pt>
                <c:pt idx="9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54-4961-9D41-7E2587BC2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5"/>
        <c:axId val="140202752"/>
        <c:axId val="140204288"/>
      </c:barChart>
      <c:catAx>
        <c:axId val="1402027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40204288"/>
        <c:crosses val="autoZero"/>
        <c:auto val="1"/>
        <c:lblAlgn val="ctr"/>
        <c:lblOffset val="100"/>
        <c:noMultiLvlLbl val="0"/>
      </c:catAx>
      <c:valAx>
        <c:axId val="140204288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b="0"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5189483724380732"/>
              <c:y val="0.8953639072335032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140202752"/>
        <c:crosses val="autoZero"/>
        <c:crossBetween val="between"/>
        <c:majorUnit val="20"/>
      </c:valAx>
      <c:spPr>
        <a:solidFill>
          <a:srgbClr val="FFFFFF"/>
        </a:solidFill>
        <a:ln w="25400" cmpd="sng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24581772312341"/>
          <c:y val="3.7671232876712986E-2"/>
          <c:w val="0.54310550442872951"/>
          <c:h val="0.82100228551147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Skinnskatteberg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hemtjänsten?
</c:v>
                </c:pt>
                <c:pt idx="1">
                  <c:v>Är handläggarens beslut anpassat efter dina behov?
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56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FA-4896-BFB3-E1E7086D44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Västmanlands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hemtjänsten?
</c:v>
                </c:pt>
                <c:pt idx="1">
                  <c:v>Är handläggarens beslut anpassat efter dina behov?
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60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FA-4896-BFB3-E1E7086D44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hemtjänsten?
</c:v>
                </c:pt>
                <c:pt idx="1">
                  <c:v>Är handläggarens beslut anpassat efter dina behov?
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FA-4896-BFB3-E1E7086D4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0861440"/>
        <c:axId val="140862976"/>
      </c:barChart>
      <c:catAx>
        <c:axId val="14086144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0862976"/>
        <c:crosses val="autoZero"/>
        <c:auto val="1"/>
        <c:lblAlgn val="ctr"/>
        <c:lblOffset val="100"/>
        <c:noMultiLvlLbl val="0"/>
      </c:catAx>
      <c:valAx>
        <c:axId val="14086297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075492844416569"/>
              <c:y val="0.8979968135097895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140861440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9129246027167285"/>
          <c:y val="0.92767898821650907"/>
          <c:w val="0.68168620441389116"/>
          <c:h val="5.0392979208878981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940602658468796"/>
          <c:y val="3.7671196147617464E-2"/>
          <c:w val="0.53388084605837416"/>
          <c:h val="0.817291524442236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Skinnskatteberg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
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
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55</c:v>
                </c:pt>
                <c:pt idx="1">
                  <c:v>88</c:v>
                </c:pt>
                <c:pt idx="2">
                  <c:v>77</c:v>
                </c:pt>
                <c:pt idx="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F4-43AF-8CF7-3531756FCFB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Västmanlands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
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
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60</c:v>
                </c:pt>
                <c:pt idx="1">
                  <c:v>81</c:v>
                </c:pt>
                <c:pt idx="2">
                  <c:v>80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F4-43AF-8CF7-3531756FCFB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
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
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60</c:v>
                </c:pt>
                <c:pt idx="1">
                  <c:v>80</c:v>
                </c:pt>
                <c:pt idx="2">
                  <c:v>80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F4-43AF-8CF7-3531756FC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2664064"/>
        <c:axId val="142665600"/>
      </c:barChart>
      <c:catAx>
        <c:axId val="14266406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2665600"/>
        <c:crosses val="autoZero"/>
        <c:auto val="1"/>
        <c:lblAlgn val="ctr"/>
        <c:lblOffset val="100"/>
        <c:noMultiLvlLbl val="0"/>
      </c:catAx>
      <c:valAx>
        <c:axId val="142665600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500052930464522"/>
              <c:y val="0.8981170592282292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142664064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6101391592056999"/>
          <c:y val="0.91655444928147944"/>
          <c:w val="0.70829084967101763"/>
          <c:h val="6.5679494419090684E-2"/>
        </c:manualLayout>
      </c:layout>
      <c:overlay val="0"/>
      <c:txPr>
        <a:bodyPr/>
        <a:lstStyle/>
        <a:p>
          <a:pPr>
            <a:defRPr sz="105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2996"/>
          <c:y val="3.7671232876712986E-2"/>
          <c:w val="0.53168343008218866"/>
          <c:h val="0.800488042600094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Skinnskatteberg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ta hänsyn till dina 
åsikter och önskemål om hur hjälpen 
skall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87</c:v>
                </c:pt>
                <c:pt idx="1">
                  <c:v>46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27-4FA9-9B16-F3A3FE7FB0B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Västmanlands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ta hänsyn till dina 
åsikter och önskemål om hur hjälpen 
skall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84</c:v>
                </c:pt>
                <c:pt idx="1">
                  <c:v>54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27-4FA9-9B16-F3A3FE7FB0B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ta hänsyn till dina 
åsikter och önskemål om hur hjälpen 
skall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85</c:v>
                </c:pt>
                <c:pt idx="1">
                  <c:v>54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27-4FA9-9B16-F3A3FE7FB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2814592"/>
        <c:axId val="142820480"/>
      </c:barChart>
      <c:catAx>
        <c:axId val="14281459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2820480"/>
        <c:crosses val="autoZero"/>
        <c:auto val="1"/>
        <c:lblAlgn val="ctr"/>
        <c:lblOffset val="100"/>
        <c:noMultiLvlLbl val="0"/>
      </c:catAx>
      <c:valAx>
        <c:axId val="14282048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20994922634298"/>
              <c:y val="0.8811528776413840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14281459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695249197437358"/>
          <c:y val="0.89216503768936917"/>
          <c:w val="0.73308071876083447"/>
          <c:h val="8.4932376043228716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</cdr:x>
      <cdr:y>0.60598</cdr:y>
    </cdr:from>
    <cdr:to>
      <cdr:x>0.40404</cdr:x>
      <cdr:y>0.81992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94869" y="2353818"/>
          <a:ext cx="2617088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200" dirty="0"/>
            <a:t>Vet du vart du ska vända dig om du vill framföra synpunkter eller klagomål på hemtjänsten?</a:t>
          </a:r>
          <a:br>
            <a:rPr lang="sv-SE" sz="1200" dirty="0"/>
          </a:br>
          <a:r>
            <a:rPr lang="sv-SE" sz="1200" i="1" dirty="0"/>
            <a:t>Ja</a:t>
          </a:r>
          <a:endParaRPr lang="sv-SE" sz="1200" dirty="0"/>
        </a:p>
      </cdr:txBody>
    </cdr:sp>
  </cdr:relSizeAnchor>
  <cdr:relSizeAnchor xmlns:cdr="http://schemas.openxmlformats.org/drawingml/2006/chartDrawing">
    <cdr:from>
      <cdr:x>0.02924</cdr:x>
      <cdr:y>0.08792</cdr:y>
    </cdr:from>
    <cdr:to>
      <cdr:x>0.41211</cdr:x>
      <cdr:y>0.22742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260003" y="407362"/>
          <a:ext cx="3404487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Är handläggarens beslut anpassat efter </a:t>
          </a:r>
        </a:p>
        <a:p xmlns:a="http://schemas.openxmlformats.org/drawingml/2006/main">
          <a:r>
            <a:rPr lang="sv-SE" sz="1200" dirty="0">
              <a:latin typeface="+mn-lt"/>
            </a:rPr>
            <a:t>dina behov?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0.02166</cdr:x>
      <cdr:y>0.55079</cdr:y>
    </cdr:from>
    <cdr:to>
      <cdr:x>0.41653</cdr:x>
      <cdr:y>0.73937</cdr:y>
    </cdr:to>
    <cdr:sp macro="" textlink="">
      <cdr:nvSpPr>
        <cdr:cNvPr id="6" name="textruta 9"/>
        <cdr:cNvSpPr txBox="1"/>
      </cdr:nvSpPr>
      <cdr:spPr>
        <a:xfrm xmlns:a="http://schemas.openxmlformats.org/drawingml/2006/main">
          <a:off x="186812" y="2427121"/>
          <a:ext cx="3404885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  <a:latin typeface="+mn-lt"/>
            </a:rPr>
            <a:t>Tycker du att personalen har den kunskap och kompetens som behövs för att göra sitt arbete hos dig?</a:t>
          </a:r>
        </a:p>
        <a:p xmlns:a="http://schemas.openxmlformats.org/drawingml/2006/main">
          <a:r>
            <a:rPr lang="sv-SE" sz="1200" i="1" dirty="0">
              <a:latin typeface="+mn-lt"/>
            </a:rPr>
            <a:t>Ja, alla / Ja, flertalet</a:t>
          </a:r>
        </a:p>
      </cdr:txBody>
    </cdr:sp>
  </cdr:relSizeAnchor>
  <cdr:relSizeAnchor xmlns:cdr="http://schemas.openxmlformats.org/drawingml/2006/chartDrawing">
    <cdr:from>
      <cdr:x>0.01482</cdr:x>
      <cdr:y>0.1195</cdr:y>
    </cdr:from>
    <cdr:to>
      <cdr:x>0.37804</cdr:x>
      <cdr:y>0.31015</cdr:y>
    </cdr:to>
    <cdr:sp macro="" textlink="">
      <cdr:nvSpPr>
        <cdr:cNvPr id="7" name="textruta 11"/>
        <cdr:cNvSpPr txBox="1"/>
      </cdr:nvSpPr>
      <cdr:spPr>
        <a:xfrm xmlns:a="http://schemas.openxmlformats.org/drawingml/2006/main">
          <a:off x="127818" y="526613"/>
          <a:ext cx="3131949" cy="84009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Pratar och förstår hemtjänstpersonalen svenska tillräckligt bra för att ni ska förstå varandra?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Ja, alla / Ja, flertalet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0.02409</cdr:x>
      <cdr:y>0.25161</cdr:y>
    </cdr:from>
    <cdr:to>
      <cdr:x>0.42008</cdr:x>
      <cdr:y>0.4153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23551" y="933070"/>
          <a:ext cx="3674995" cy="6070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Brukar personalen komma på avtalad </a:t>
          </a:r>
        </a:p>
        <a:p xmlns:a="http://schemas.openxmlformats.org/drawingml/2006/main">
          <a: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tid?</a:t>
          </a:r>
          <a:b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</a:br>
          <a:r>
            <a:rPr lang="sv-SE" sz="1200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Ja, alltid / Oftast</a:t>
          </a:r>
        </a:p>
      </cdr:txBody>
    </cdr:sp>
  </cdr:relSizeAnchor>
  <cdr:relSizeAnchor xmlns:cdr="http://schemas.openxmlformats.org/drawingml/2006/chartDrawing">
    <cdr:from>
      <cdr:x>0.02094</cdr:x>
      <cdr:y>0.44952</cdr:y>
    </cdr:from>
    <cdr:to>
      <cdr:x>0.42229</cdr:x>
      <cdr:y>0.65998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94368" y="1666998"/>
          <a:ext cx="3724739" cy="7804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ha tillräckligt med tid för att kunna utföra sitt arbete hos dig?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Ja, alltid / Oftast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0.01699</cdr:x>
      <cdr:y>0.63105</cdr:y>
    </cdr:from>
    <cdr:to>
      <cdr:x>0.40978</cdr:x>
      <cdr:y>0.88827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7641" y="2340171"/>
          <a:ext cx="3645298" cy="9538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meddela dig i förväg om tillfälliga förändringar? T.ex. byte av tid/dag, förseningar, personaländringar etc. 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Ja, alltid / Oftast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0.02245</cdr:x>
      <cdr:y>0.04975</cdr:y>
    </cdr:from>
    <cdr:to>
      <cdr:x>0.41798</cdr:x>
      <cdr:y>0.21344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208382" y="184489"/>
          <a:ext cx="3670726" cy="6070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Hur tycker du personalen utför sina arbetsuppgifter?</a:t>
          </a:r>
          <a:b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</a:br>
          <a:r>
            <a:rPr lang="sv-SE" sz="1200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0.0253</cdr:x>
      <cdr:y>0.33708</cdr:y>
    </cdr:from>
    <cdr:to>
      <cdr:x>0.4033</cdr:x>
      <cdr:y>0.48758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76055" y="1275278"/>
          <a:ext cx="2630729" cy="5693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200" dirty="0"/>
            <a:t>Brukar du kunna påverka vid vilka tider personalen kommer?</a:t>
          </a:r>
          <a:br>
            <a:rPr lang="sv-SE" sz="1200" dirty="0"/>
          </a:br>
          <a:r>
            <a:rPr lang="sv-SE" sz="1200" i="1" dirty="0"/>
            <a:t>Ja, alltid / Oftast</a:t>
          </a:r>
          <a:endParaRPr lang="sv-SE" sz="1200" dirty="0"/>
        </a:p>
      </cdr:txBody>
    </cdr:sp>
  </cdr:relSizeAnchor>
  <cdr:relSizeAnchor xmlns:cdr="http://schemas.openxmlformats.org/drawingml/2006/chartDrawing">
    <cdr:from>
      <cdr:x>0.02429</cdr:x>
      <cdr:y>0.06102</cdr:y>
    </cdr:from>
    <cdr:to>
      <cdr:x>0.40604</cdr:x>
      <cdr:y>0.21152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204077" y="268118"/>
          <a:ext cx="3207718" cy="6612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bemöta dig på ett bra sätt?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Ja, alltid / Oftast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0.02343</cdr:x>
      <cdr:y>0.57815</cdr:y>
    </cdr:from>
    <cdr:to>
      <cdr:x>0.40143</cdr:x>
      <cdr:y>0.8093</cdr:y>
    </cdr:to>
    <cdr:sp macro="" textlink="">
      <cdr:nvSpPr>
        <cdr:cNvPr id="4" name="textruta 1">
          <a:extLst xmlns:a="http://schemas.openxmlformats.org/drawingml/2006/main">
            <a:ext uri="{FF2B5EF4-FFF2-40B4-BE49-F238E27FC236}">
              <a16:creationId xmlns:a16="http://schemas.microsoft.com/office/drawing/2014/main" id="{4568BCF4-CCF6-4B18-BFDE-D7F3190E5B38}"/>
            </a:ext>
          </a:extLst>
        </cdr:cNvPr>
        <cdr:cNvSpPr txBox="1"/>
      </cdr:nvSpPr>
      <cdr:spPr>
        <a:xfrm xmlns:a="http://schemas.openxmlformats.org/drawingml/2006/main">
          <a:off x="199040" y="2540351"/>
          <a:ext cx="3211136" cy="1015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/>
            <a:t>Brukar personalen ta hänsyn till dina åsikter och önskemål om hur hjälpen </a:t>
          </a:r>
        </a:p>
        <a:p xmlns:a="http://schemas.openxmlformats.org/drawingml/2006/main">
          <a:r>
            <a:rPr lang="sv-SE" sz="1200" dirty="0"/>
            <a:t>skall utföras?</a:t>
          </a:r>
          <a:br>
            <a:rPr lang="sv-SE" sz="1200" dirty="0"/>
          </a:br>
          <a:r>
            <a:rPr lang="sv-SE" sz="1200" i="1" dirty="0"/>
            <a:t>Ja, alltid / Oftast</a:t>
          </a:r>
          <a:endParaRPr lang="sv-SE" sz="1200" dirty="0"/>
        </a:p>
        <a:p xmlns:a="http://schemas.openxmlformats.org/drawingml/2006/main">
          <a:endParaRPr lang="sv-SE" sz="12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0.58673</cdr:y>
    </cdr:from>
    <cdr:to>
      <cdr:x>0.41948</cdr:x>
      <cdr:y>0.78182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0" y="2592563"/>
          <a:ext cx="3650125" cy="8620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Tycker du att personalen har den kunskap och kompetens som behövs för att göra sitt arbete hos dig?</a:t>
          </a:r>
        </a:p>
        <a:p xmlns:a="http://schemas.openxmlformats.org/drawingml/2006/main">
          <a:r>
            <a:rPr lang="sv-SE" sz="1200" i="1" dirty="0"/>
            <a:t>Ja, alla / Ja, flertalet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0.00678</cdr:x>
      <cdr:y>0.48585</cdr:y>
    </cdr:from>
    <cdr:to>
      <cdr:x>0.42626</cdr:x>
      <cdr:y>0.65129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58994" y="2069519"/>
          <a:ext cx="3650125" cy="7047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Hur lätt eller svårt är det att få kontakt </a:t>
          </a:r>
        </a:p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med hemtjänstpersonalen vid behov?</a:t>
          </a:r>
        </a:p>
        <a:p xmlns:a="http://schemas.openxmlformats.org/drawingml/2006/main">
          <a:r>
            <a:rPr lang="sv-SE" sz="1200" i="1" dirty="0">
              <a:solidFill>
                <a:srgbClr val="000000"/>
              </a:solidFill>
            </a:rPr>
            <a:t>Mycket lätt / Ganska lätt</a:t>
          </a:r>
          <a:endParaRPr lang="sv-SE" sz="1200" i="1" dirty="0"/>
        </a:p>
      </cdr:txBody>
    </cdr:sp>
  </cdr:relSizeAnchor>
  <cdr:relSizeAnchor xmlns:cdr="http://schemas.openxmlformats.org/drawingml/2006/chartDrawing">
    <cdr:from>
      <cdr:x>0.00678</cdr:x>
      <cdr:y>0.68943</cdr:y>
    </cdr:from>
    <cdr:to>
      <cdr:x>0.42626</cdr:x>
      <cdr:y>0.84117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59DEFC40-5483-9764-3396-A4E9FBBF880A}"/>
            </a:ext>
          </a:extLst>
        </cdr:cNvPr>
        <cdr:cNvSpPr txBox="1"/>
      </cdr:nvSpPr>
      <cdr:spPr>
        <a:xfrm xmlns:a="http://schemas.openxmlformats.org/drawingml/2006/main">
          <a:off x="58994" y="2936701"/>
          <a:ext cx="3650125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Brukar du träffa din fasta omsorgskontakt i hemtjänsten?</a:t>
          </a:r>
        </a:p>
        <a:p xmlns:a="http://schemas.openxmlformats.org/drawingml/2006/main">
          <a:r>
            <a:rPr lang="sv-SE" sz="1200" i="1" dirty="0">
              <a:solidFill>
                <a:srgbClr val="000000"/>
              </a:solidFill>
            </a:rPr>
            <a:t>Ja, ofta</a:t>
          </a:r>
          <a:endParaRPr lang="sv-SE" sz="12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0.02971</cdr:x>
      <cdr:y>0.345</cdr:y>
    </cdr:from>
    <cdr:to>
      <cdr:x>0.37953</cdr:x>
      <cdr:y>0.5458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55536" y="1427749"/>
          <a:ext cx="3008773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200" dirty="0"/>
            <a:t>Hur nöjd eller missnöjd är du </a:t>
          </a:r>
        </a:p>
        <a:p xmlns:a="http://schemas.openxmlformats.org/drawingml/2006/main">
          <a:r>
            <a:rPr lang="sv-SE" sz="1200" dirty="0"/>
            <a:t>sammantaget med den hemtjänst </a:t>
          </a:r>
        </a:p>
        <a:p xmlns:a="http://schemas.openxmlformats.org/drawingml/2006/main">
          <a:r>
            <a:rPr lang="sv-SE" sz="1200" dirty="0"/>
            <a:t>du har? </a:t>
          </a:r>
          <a:br>
            <a:rPr lang="sv-SE" sz="1200" dirty="0"/>
          </a:br>
          <a:r>
            <a:rPr lang="sv-SE" sz="1200" b="0" i="1" dirty="0"/>
            <a:t>Mycket nöjd / Ganska nöjd</a:t>
          </a:r>
          <a:endParaRPr lang="sv-SE" sz="12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0.03169</cdr:x>
      <cdr:y>0.54686</cdr:y>
    </cdr:from>
    <cdr:to>
      <cdr:x>0.41653</cdr:x>
      <cdr:y>0.73544</cdr:y>
    </cdr:to>
    <cdr:sp macro="" textlink="">
      <cdr:nvSpPr>
        <cdr:cNvPr id="6" name="textruta 9"/>
        <cdr:cNvSpPr txBox="1"/>
      </cdr:nvSpPr>
      <cdr:spPr>
        <a:xfrm xmlns:a="http://schemas.openxmlformats.org/drawingml/2006/main">
          <a:off x="273259" y="2409816"/>
          <a:ext cx="3318433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0.03193</cdr:x>
      <cdr:y>0.14312</cdr:y>
    </cdr:from>
    <cdr:to>
      <cdr:x>0.39514</cdr:x>
      <cdr:y>0.28979</cdr:y>
    </cdr:to>
    <cdr:sp macro="" textlink="">
      <cdr:nvSpPr>
        <cdr:cNvPr id="7" name="textruta 11"/>
        <cdr:cNvSpPr txBox="1"/>
      </cdr:nvSpPr>
      <cdr:spPr>
        <a:xfrm xmlns:a="http://schemas.openxmlformats.org/drawingml/2006/main">
          <a:off x="275329" y="630678"/>
          <a:ext cx="313191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Är handläggarens beslut anpassat efter dina behov?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0.02696</cdr:x>
      <cdr:y>0.27095</cdr:y>
    </cdr:from>
    <cdr:to>
      <cdr:x>0.42171</cdr:x>
      <cdr:y>0.37635</cdr:y>
    </cdr:to>
    <cdr:sp macro="" textlink="">
      <cdr:nvSpPr>
        <cdr:cNvPr id="4" name="textruta 5"/>
        <cdr:cNvSpPr txBox="1"/>
      </cdr:nvSpPr>
      <cdr:spPr>
        <a:xfrm xmlns:a="http://schemas.openxmlformats.org/drawingml/2006/main">
          <a:off x="220643" y="1186834"/>
          <a:ext cx="323066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komma på avtalad tid?</a:t>
          </a:r>
        </a:p>
        <a:p xmlns:a="http://schemas.openxmlformats.org/drawingml/2006/main">
          <a:r>
            <a:rPr lang="sv-SE" sz="1200" i="1" dirty="0">
              <a:latin typeface="+mn-lt"/>
            </a:rPr>
            <a:t>Ja, alltid / Oftast</a:t>
          </a:r>
        </a:p>
      </cdr:txBody>
    </cdr:sp>
  </cdr:relSizeAnchor>
  <cdr:relSizeAnchor xmlns:cdr="http://schemas.openxmlformats.org/drawingml/2006/chartDrawing">
    <cdr:from>
      <cdr:x>0.02406</cdr:x>
      <cdr:y>0.6674</cdr:y>
    </cdr:from>
    <cdr:to>
      <cdr:x>0.39622</cdr:x>
      <cdr:y>0.81496</cdr:y>
    </cdr:to>
    <cdr:sp macro="" textlink="">
      <cdr:nvSpPr>
        <cdr:cNvPr id="5" name="textruta 7"/>
        <cdr:cNvSpPr txBox="1"/>
      </cdr:nvSpPr>
      <cdr:spPr>
        <a:xfrm xmlns:a="http://schemas.openxmlformats.org/drawingml/2006/main">
          <a:off x="196909" y="2923393"/>
          <a:ext cx="304578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meddela dig i förväg om tillfälliga förändringar?</a:t>
          </a:r>
        </a:p>
        <a:p xmlns:a="http://schemas.openxmlformats.org/drawingml/2006/main">
          <a:r>
            <a:rPr lang="sv-SE" sz="1200" i="1" dirty="0">
              <a:latin typeface="+mn-lt"/>
            </a:rPr>
            <a:t>Ja, alltid / Oftast</a:t>
          </a:r>
        </a:p>
      </cdr:txBody>
    </cdr:sp>
  </cdr:relSizeAnchor>
  <cdr:relSizeAnchor xmlns:cdr="http://schemas.openxmlformats.org/drawingml/2006/chartDrawing">
    <cdr:from>
      <cdr:x>0.0272</cdr:x>
      <cdr:y>0.46287</cdr:y>
    </cdr:from>
    <cdr:to>
      <cdr:x>0.41204</cdr:x>
      <cdr:y>0.61043</cdr:y>
    </cdr:to>
    <cdr:sp macro="" textlink="">
      <cdr:nvSpPr>
        <cdr:cNvPr id="6" name="textruta 9"/>
        <cdr:cNvSpPr txBox="1"/>
      </cdr:nvSpPr>
      <cdr:spPr>
        <a:xfrm xmlns:a="http://schemas.openxmlformats.org/drawingml/2006/main">
          <a:off x="222607" y="2027496"/>
          <a:ext cx="3149558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ha tillräckligt med tid för att kunna utföra sitt arbete hos dig?</a:t>
          </a:r>
        </a:p>
        <a:p xmlns:a="http://schemas.openxmlformats.org/drawingml/2006/main">
          <a:r>
            <a:rPr lang="sv-SE" sz="1200" i="1" dirty="0">
              <a:latin typeface="+mn-lt"/>
            </a:rPr>
            <a:t>Ja, alltid / Oftast</a:t>
          </a:r>
        </a:p>
      </cdr:txBody>
    </cdr:sp>
  </cdr:relSizeAnchor>
  <cdr:relSizeAnchor xmlns:cdr="http://schemas.openxmlformats.org/drawingml/2006/chartDrawing">
    <cdr:from>
      <cdr:x>0.02989</cdr:x>
      <cdr:y>0.06556</cdr:y>
    </cdr:from>
    <cdr:to>
      <cdr:x>0.4005</cdr:x>
      <cdr:y>0.21312</cdr:y>
    </cdr:to>
    <cdr:sp macro="" textlink="">
      <cdr:nvSpPr>
        <cdr:cNvPr id="7" name="textruta 11"/>
        <cdr:cNvSpPr txBox="1"/>
      </cdr:nvSpPr>
      <cdr:spPr>
        <a:xfrm xmlns:a="http://schemas.openxmlformats.org/drawingml/2006/main">
          <a:off x="244622" y="287171"/>
          <a:ext cx="303309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Hur tycker du att personalen utför sina arbetsuppgifter?</a:t>
          </a:r>
        </a:p>
        <a:p xmlns:a="http://schemas.openxmlformats.org/drawingml/2006/main">
          <a:r>
            <a:rPr lang="sv-SE" sz="1200" i="1" dirty="0">
              <a:latin typeface="+mn-lt"/>
            </a:rPr>
            <a:t>Mycket bra /Ganska bra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0.02381</cdr:x>
      <cdr:y>0.08084</cdr:y>
    </cdr:from>
    <cdr:to>
      <cdr:x>0.39625</cdr:x>
      <cdr:y>0.25726</cdr:y>
    </cdr:to>
    <cdr:sp macro="" textlink="">
      <cdr:nvSpPr>
        <cdr:cNvPr id="2" name="textruta 3" descr="Diagrammet visar hur respondenterna upplever personalens bemötande och sitt inflytande. Fördelat på riket, län och kommun. "/>
        <cdr:cNvSpPr txBox="1"/>
      </cdr:nvSpPr>
      <cdr:spPr>
        <a:xfrm xmlns:a="http://schemas.openxmlformats.org/drawingml/2006/main">
          <a:off x="198756" y="366684"/>
          <a:ext cx="3108976" cy="8002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bemöta dig på ett bra sätt?</a:t>
          </a:r>
        </a:p>
        <a:p xmlns:a="http://schemas.openxmlformats.org/drawingml/2006/main">
          <a:r>
            <a:rPr lang="sv-SE" sz="1200" i="1" dirty="0">
              <a:latin typeface="+mn-lt"/>
            </a:rPr>
            <a:t>Ja, alltid / Oftast</a:t>
          </a:r>
        </a:p>
        <a:p xmlns:a="http://schemas.openxmlformats.org/drawingml/2006/main">
          <a:endParaRPr lang="sv-SE" sz="1000" i="1" dirty="0"/>
        </a:p>
      </cdr:txBody>
    </cdr:sp>
  </cdr:relSizeAnchor>
  <cdr:relSizeAnchor xmlns:cdr="http://schemas.openxmlformats.org/drawingml/2006/chartDrawing">
    <cdr:from>
      <cdr:x>0.02559</cdr:x>
      <cdr:y>0.3473</cdr:y>
    </cdr:from>
    <cdr:to>
      <cdr:x>0.38934</cdr:x>
      <cdr:y>0.48979</cdr:y>
    </cdr:to>
    <cdr:sp macro="" textlink="">
      <cdr:nvSpPr>
        <cdr:cNvPr id="3" name="textruta 4"/>
        <cdr:cNvSpPr txBox="1"/>
      </cdr:nvSpPr>
      <cdr:spPr>
        <a:xfrm xmlns:a="http://schemas.openxmlformats.org/drawingml/2006/main">
          <a:off x="213615" y="1575325"/>
          <a:ext cx="3036435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du kunna påverka vid vilka tider personalen kommer?</a:t>
          </a:r>
        </a:p>
        <a:p xmlns:a="http://schemas.openxmlformats.org/drawingml/2006/main">
          <a:r>
            <a:rPr lang="sv-SE" sz="1200" i="1" dirty="0">
              <a:latin typeface="+mn-lt"/>
            </a:rPr>
            <a:t>Ja, alltid / Oftast</a:t>
          </a:r>
        </a:p>
      </cdr:txBody>
    </cdr:sp>
  </cdr:relSizeAnchor>
  <cdr:relSizeAnchor xmlns:cdr="http://schemas.openxmlformats.org/drawingml/2006/chartDrawing">
    <cdr:from>
      <cdr:x>0.02425</cdr:x>
      <cdr:y>0.61625</cdr:y>
    </cdr:from>
    <cdr:to>
      <cdr:x>0.39793</cdr:x>
      <cdr:y>0.79945</cdr:y>
    </cdr:to>
    <cdr:sp macro="" textlink="">
      <cdr:nvSpPr>
        <cdr:cNvPr id="8" name="textruta 12"/>
        <cdr:cNvSpPr txBox="1"/>
      </cdr:nvSpPr>
      <cdr:spPr>
        <a:xfrm xmlns:a="http://schemas.openxmlformats.org/drawingml/2006/main">
          <a:off x="202429" y="2795261"/>
          <a:ext cx="3119327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ta hänsyn till dina åsikter och önskemål om hur hjälpen ska utföras?</a:t>
          </a:r>
        </a:p>
        <a:p xmlns:a="http://schemas.openxmlformats.org/drawingml/2006/main">
          <a:r>
            <a:rPr lang="sv-SE" sz="1200" i="1" dirty="0">
              <a:latin typeface="+mn-lt"/>
            </a:rPr>
            <a:t>Ja, alltid / Oftast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294D-B1DE-4A4A-8802-C09E84098F47}" type="datetimeFigureOut">
              <a:rPr lang="sv-SE" smtClean="0"/>
              <a:t>2025-08-15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BE662-79AB-4EC7-BCF9-AF46F9B0CE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175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4418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5353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132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1027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3649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1757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591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0787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7522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180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3565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713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7308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0187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385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2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v-SE" dirty="0"/>
            </a:br>
            <a:endParaRPr lang="sv-SE" dirty="0"/>
          </a:p>
          <a:p>
            <a:pPr defTabSz="915314"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407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/>
          </a:p>
          <a:p>
            <a:endParaRPr lang="sv-SE" sz="1200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8554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1933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3665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475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1692000"/>
            <a:ext cx="9180000" cy="2520000"/>
          </a:xfrm>
        </p:spPr>
        <p:txBody>
          <a:bodyPr rIns="0" anchor="b"/>
          <a:lstStyle>
            <a:lvl1pPr algn="l"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320000"/>
            <a:ext cx="9180000" cy="1404000"/>
          </a:xfrm>
        </p:spPr>
        <p:txBody>
          <a:bodyPr lIns="0" tIns="72000" rIns="0"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CEF9954-370C-4CBC-ACFA-B1E148113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199" y="5892800"/>
            <a:ext cx="5220000" cy="360000"/>
          </a:xfrm>
        </p:spPr>
        <p:txBody>
          <a:bodyPr lIns="0" rIns="0" bIns="0" anchor="b" anchorCtr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Skapare, datum eller annan information</a:t>
            </a:r>
          </a:p>
        </p:txBody>
      </p:sp>
    </p:spTree>
    <p:extLst>
      <p:ext uri="{BB962C8B-B14F-4D97-AF65-F5344CB8AC3E}">
        <p14:creationId xmlns:p14="http://schemas.microsoft.com/office/powerpoint/2010/main" val="241741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A489BFAB-1838-E3DA-3086-31955668D0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155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1"/>
            <a:ext cx="5171462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56960885-E329-5FCA-2677-EAF2C56F90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0"/>
            <a:ext cx="5184774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588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171462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8B2DEFEC-B058-47C3-04B8-57A68B1970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1"/>
            <a:ext cx="5171461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57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7020000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280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1027A83-3361-4A4B-AAAE-C303B08E9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7019687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40278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89260AC1-16F0-41EA-8B68-B8EBC4B41C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5171463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39153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71463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749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9DD10FC-2BD9-4CDA-A6E6-410656069E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2"/>
            <a:ext cx="3771204" cy="415199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63525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4"/>
            <a:ext cx="3771514" cy="4153035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703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12192000" cy="685799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				Markera bildplatshållaren (den här rutan), klicka inte på ikonen). </a:t>
            </a:r>
            <a:br>
              <a:rPr lang="sv-SE" dirty="0"/>
            </a:br>
            <a:r>
              <a:rPr lang="sv-SE" dirty="0"/>
              <a:t>				Infoga en bild. Kom ihåg att skriva in en alternativtext </a:t>
            </a:r>
            <a:br>
              <a:rPr lang="sv-SE" dirty="0"/>
            </a:br>
            <a:r>
              <a:rPr lang="sv-SE" dirty="0"/>
              <a:t>				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280114" cy="1533605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85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ens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9DC7BC62-FFDF-BE17-9318-7D2172EFB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175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pc="-40" baseline="0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F7854F6-D131-B1BF-DCAE-DABC973D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40000"/>
            <a:ext cx="5459111" cy="288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2614B1-4CE7-EEB1-7E09-6933EC11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5989B9-E41B-BD51-904F-F6A6880C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47BC5CC-511A-C5C0-4273-7A1AF29413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338" y="540000"/>
            <a:ext cx="5184775" cy="5678238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 6" descr="Socialstyrelsen logotyp">
            <a:extLst>
              <a:ext uri="{FF2B5EF4-FFF2-40B4-BE49-F238E27FC236}">
                <a16:creationId xmlns:a16="http://schemas.microsoft.com/office/drawing/2014/main" id="{9CC60EB5-256D-072D-0810-A12B5BA1C2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4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AE00FC94-731C-4487-F68E-51E079377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248" y="1613916"/>
            <a:ext cx="7461504" cy="2356072"/>
          </a:xfrm>
        </p:spPr>
        <p:txBody>
          <a:bodyPr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10" descr="Citattecken">
            <a:extLst>
              <a:ext uri="{FF2B5EF4-FFF2-40B4-BE49-F238E27FC236}">
                <a16:creationId xmlns:a16="http://schemas.microsoft.com/office/drawing/2014/main" id="{662AA28D-E944-4700-BC14-792C9FF19A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68849" y="936530"/>
            <a:ext cx="792797" cy="1081722"/>
          </a:xfrm>
        </p:spPr>
        <p:txBody>
          <a:bodyPr/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5248" y="3992415"/>
            <a:ext cx="7461504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174" y="5266511"/>
            <a:ext cx="5371530" cy="951728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7618" y="6309204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54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nsterställd 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2DA5640-880C-4970-9969-589D5CE242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360000" indent="0">
              <a:lnSpc>
                <a:spcPct val="100000"/>
              </a:lnSpc>
              <a:spcBef>
                <a:spcPts val="300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Markera bildplatshållaren (klicka inte på ikonen).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2" y="981249"/>
            <a:ext cx="6004559" cy="2539857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10" descr="Citattecken">
            <a:extLst>
              <a:ext uri="{FF2B5EF4-FFF2-40B4-BE49-F238E27FC236}">
                <a16:creationId xmlns:a16="http://schemas.microsoft.com/office/drawing/2014/main" id="{A84D938D-EF47-457D-9244-7DB72A4045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201" y="440387"/>
            <a:ext cx="792797" cy="1081722"/>
          </a:xfrm>
        </p:spPr>
        <p:txBody>
          <a:bodyPr/>
          <a:lstStyle>
            <a:lvl1pPr marL="0" indent="0"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0602" y="3670743"/>
            <a:ext cx="6004559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0600" y="5072050"/>
            <a:ext cx="6004559" cy="804702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0641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u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000" y="2404800"/>
            <a:ext cx="9180000" cy="1908000"/>
          </a:xfrm>
        </p:spPr>
        <p:txBody>
          <a:bodyPr rIns="0" anchor="ctr" anchorCtr="0"/>
          <a:lstStyle>
            <a:lvl1pPr algn="ctr">
              <a:defRPr sz="44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000" y="4345200"/>
            <a:ext cx="9180000" cy="1116000"/>
          </a:xfrm>
        </p:spPr>
        <p:txBody>
          <a:bodyPr lIns="0" tIns="72000" rIns="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0" y="5710238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94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088" y="5506636"/>
            <a:ext cx="9143999" cy="711602"/>
          </a:xfrm>
        </p:spPr>
        <p:txBody>
          <a:bodyPr lIns="0" tIns="72000" rIns="0"/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60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pbild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35895A3-CFBD-2DD7-0C6D-2EC2943D2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61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5295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213874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603288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80"/>
            <a:ext cx="121968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2059055"/>
            <a:ext cx="103632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68918" y="4266502"/>
            <a:ext cx="7811357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090120" y="5380363"/>
            <a:ext cx="1536171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1068917" y="4475023"/>
            <a:ext cx="7811392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9" y="800439"/>
            <a:ext cx="3456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69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622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A8BC795E-0211-60B3-4FEF-7B5792310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097" y="0"/>
            <a:ext cx="12192000" cy="6858000"/>
          </a:xfrm>
          <a:prstGeom prst="rect">
            <a:avLst/>
          </a:prstGeom>
          <a:solidFill>
            <a:srgbClr val="11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16220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00" y="6210001"/>
            <a:ext cx="18624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4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890165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13576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641854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195962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807968" y="2060206"/>
            <a:ext cx="4540416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1" y="2113906"/>
            <a:ext cx="5422900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12369799" y="2647951"/>
            <a:ext cx="1676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 dirty="0"/>
              <a:t>Punktlista nivå 1:</a:t>
            </a:r>
          </a:p>
          <a:p>
            <a:pPr algn="l"/>
            <a:r>
              <a:rPr lang="sv-SE" sz="1000" dirty="0"/>
              <a:t>Century </a:t>
            </a:r>
            <a:r>
              <a:rPr lang="sv-SE" sz="1000" dirty="0" err="1"/>
              <a:t>Gothic</a:t>
            </a:r>
            <a:r>
              <a:rPr lang="sv-SE" sz="1000" dirty="0"/>
              <a:t>,</a:t>
            </a:r>
            <a:br>
              <a:rPr lang="sv-SE" sz="1000" dirty="0"/>
            </a:br>
            <a:r>
              <a:rPr lang="sv-SE" sz="1000" dirty="0" err="1"/>
              <a:t>bold</a:t>
            </a:r>
            <a:r>
              <a:rPr lang="sv-SE" sz="1000" dirty="0"/>
              <a:t> 19pt</a:t>
            </a:r>
          </a:p>
          <a:p>
            <a:pPr algn="l"/>
            <a:r>
              <a:rPr lang="sv-SE" sz="1000" b="1" dirty="0"/>
              <a:t>Nivå 2:</a:t>
            </a:r>
          </a:p>
          <a:p>
            <a:pPr algn="l"/>
            <a:r>
              <a:rPr lang="sv-SE" sz="1000" dirty="0"/>
              <a:t>Century </a:t>
            </a:r>
            <a:r>
              <a:rPr lang="sv-SE" sz="1000" dirty="0" err="1"/>
              <a:t>Gothic</a:t>
            </a:r>
            <a:r>
              <a:rPr lang="sv-SE" sz="1000" dirty="0"/>
              <a:t>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778002" y="1209675"/>
            <a:ext cx="1676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989762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059269"/>
            <a:ext cx="4547029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8872"/>
            <a:ext cx="439972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4964" y="5299365"/>
            <a:ext cx="4416293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6343182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632021" y="2059201"/>
            <a:ext cx="4716363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12369799" y="2647951"/>
            <a:ext cx="1676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80619" y="5221275"/>
            <a:ext cx="4562981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68586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778002" y="1209675"/>
            <a:ext cx="1676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636594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068918" y="2074073"/>
            <a:ext cx="9110133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4095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num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8EEF72E6-1FD0-2040-A0AD-ADEF7150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540000"/>
            <a:ext cx="5199062" cy="2847601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00948" y="-828000"/>
            <a:ext cx="6087433" cy="6215551"/>
          </a:xfrm>
        </p:spPr>
        <p:txBody>
          <a:bodyPr/>
          <a:lstStyle>
            <a:lvl1pPr marL="0" indent="0" algn="r">
              <a:buNone/>
              <a:defRPr sz="40000" b="1">
                <a:solidFill>
                  <a:srgbClr val="00385C">
                    <a:alpha val="50000"/>
                  </a:srgb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1345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6"/>
            <a:ext cx="12192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1827849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059200"/>
            <a:ext cx="4547029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947498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632022" y="2059201"/>
            <a:ext cx="4547029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80619" y="5221275"/>
            <a:ext cx="4562981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58677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5351676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00" y="6210001"/>
            <a:ext cx="18624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4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med bakgrund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4B9568-7C27-F74D-E439-0E60282880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7999"/>
          </a:xfrm>
        </p:spPr>
        <p:txBody>
          <a:bodyPr/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br>
              <a:rPr lang="sv-SE" dirty="0"/>
            </a:br>
            <a:r>
              <a:rPr lang="sv-SE" dirty="0"/>
              <a:t>	Utfallande bild bakom text – 1) Klicka på vit yta 2) Infoga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0000" tIns="468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70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5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4" y="1634399"/>
            <a:ext cx="68400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852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98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0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6.emf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F6AE06-7D0B-679D-DAEF-6C2C1D3A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35A071-11A9-B41A-D9FC-FA9930040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045" y="1634097"/>
            <a:ext cx="7020000" cy="4582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296B71-03DD-80A4-6205-3713B583A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60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0F0521-EEC8-AA48-6F07-D6B78AAFD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9258" y="6356350"/>
            <a:ext cx="933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Logotyp Socialstyrelsen">
            <a:extLst>
              <a:ext uri="{FF2B5EF4-FFF2-40B4-BE49-F238E27FC236}">
                <a16:creationId xmlns:a16="http://schemas.microsoft.com/office/drawing/2014/main" id="{B6600725-C256-4E21-B2CE-967977119CFF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128113" y="6333464"/>
            <a:ext cx="1440000" cy="295715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80B3FD74-0299-3550-4E28-5ACB19E12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6357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915831CF-0745-C506-4100-FE148513A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D0E0E85A-E94E-02CB-591B-5C472DFA2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C02D0A55-E372-4B7F-403F-2E3DC6E83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24B18876-DAF9-0CED-0C89-9EA95DA1D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48945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5EF01506-B404-7FAC-EF48-44D61E34C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329837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0FA766C4-1E08-20C2-C14D-AD4AD7320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6106660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DC70BE39-AE1C-A008-E5DE-EF68DC6EC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3887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2A6D88E5-9D1D-0299-0E23-7792F919E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FFB69A4D-C031-4997-2CD8-3735C5CB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E98BF6E7-B0B5-A519-1C2F-BDF7C16E6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89EA6B94-E30D-5779-F560-45F2A9F8D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48945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608B746F-43F8-0E83-27C2-8B3D79142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329837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453CBA76-A7BD-F3F8-69A4-BD6E3B104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6106661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6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79" r:id="rId4"/>
    <p:sldLayoutId id="2147483660" r:id="rId5"/>
    <p:sldLayoutId id="2147483654" r:id="rId6"/>
    <p:sldLayoutId id="2147483661" r:id="rId7"/>
    <p:sldLayoutId id="2147483662" r:id="rId8"/>
    <p:sldLayoutId id="2147483667" r:id="rId9"/>
    <p:sldLayoutId id="2147483665" r:id="rId10"/>
    <p:sldLayoutId id="2147483666" r:id="rId11"/>
    <p:sldLayoutId id="2147483664" r:id="rId12"/>
    <p:sldLayoutId id="2147483668" r:id="rId13"/>
    <p:sldLayoutId id="2147483680" r:id="rId14"/>
    <p:sldLayoutId id="2147483669" r:id="rId15"/>
    <p:sldLayoutId id="2147483682" r:id="rId16"/>
    <p:sldLayoutId id="2147483681" r:id="rId17"/>
    <p:sldLayoutId id="2147483670" r:id="rId18"/>
    <p:sldLayoutId id="2147483671" r:id="rId19"/>
    <p:sldLayoutId id="2147483673" r:id="rId20"/>
    <p:sldLayoutId id="2147483674" r:id="rId21"/>
    <p:sldLayoutId id="2147483675" r:id="rId22"/>
    <p:sldLayoutId id="2147483676" r:id="rId23"/>
    <p:sldLayoutId id="2147483678" r:id="rId24"/>
    <p:sldLayoutId id="2147483683" r:id="rId25"/>
    <p:sldLayoutId id="2147483684" r:id="rId26"/>
    <p:sldLayoutId id="2147483703" r:id="rId27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659" userDrawn="1">
          <p15:clr>
            <a:srgbClr val="F26B43"/>
          </p15:clr>
        </p15:guide>
        <p15:guide id="3" pos="4021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pos="393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00" y="6210001"/>
            <a:ext cx="18624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71792" y="686594"/>
            <a:ext cx="92688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8918" y="2057400"/>
            <a:ext cx="9268485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211984" y="6295895"/>
            <a:ext cx="57672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745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">
            <a:extLst>
              <a:ext uri="{FF2B5EF4-FFF2-40B4-BE49-F238E27FC236}">
                <a16:creationId xmlns:a16="http://schemas.microsoft.com/office/drawing/2014/main" id="{2E2AA013-1C60-4F11-A178-81752B6C2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1692000"/>
            <a:ext cx="9180000" cy="2279925"/>
          </a:xfrm>
        </p:spPr>
        <p:txBody>
          <a:bodyPr/>
          <a:lstStyle/>
          <a:p>
            <a:r>
              <a:rPr lang="sv-SE" dirty="0"/>
              <a:t>Vad tycker de äldre om äldreomsorgen? 2024</a:t>
            </a:r>
          </a:p>
        </p:txBody>
      </p:sp>
      <p:sp>
        <p:nvSpPr>
          <p:cNvPr id="17" name="Underrubrik 16">
            <a:extLst>
              <a:ext uri="{FF2B5EF4-FFF2-40B4-BE49-F238E27FC236}">
                <a16:creationId xmlns:a16="http://schemas.microsoft.com/office/drawing/2014/main" id="{FCD190C8-9DBD-48AF-AE9E-D1ABC4D53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210050"/>
            <a:ext cx="9180000" cy="1513950"/>
          </a:xfrm>
        </p:spPr>
        <p:txBody>
          <a:bodyPr/>
          <a:lstStyle/>
          <a:p>
            <a:r>
              <a:rPr lang="sv-SE" dirty="0"/>
              <a:t>Hemtjänst</a:t>
            </a:r>
          </a:p>
          <a:p>
            <a:r>
              <a:rPr lang="sv-SE"/>
              <a:t>Resultat för Skinnskatteberg</a:t>
            </a:r>
            <a:endParaRPr lang="sv-SE" dirty="0"/>
          </a:p>
          <a:p>
            <a:endParaRPr lang="sv-SE" dirty="0"/>
          </a:p>
        </p:txBody>
      </p:sp>
      <p:pic>
        <p:nvPicPr>
          <p:cNvPr id="4" name="Bild 5" descr="Socialstyrelsen logotyp">
            <a:extLst>
              <a:ext uri="{FF2B5EF4-FFF2-40B4-BE49-F238E27FC236}">
                <a16:creationId xmlns:a16="http://schemas.microsoft.com/office/drawing/2014/main" id="{1996B044-7A80-A39E-1243-0F42A16CB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4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2"/>
          <p:cNvSpPr txBox="1">
            <a:spLocks noGrp="1"/>
          </p:cNvSpPr>
          <p:nvPr>
            <p:ph type="title" idx="4294967295"/>
          </p:nvPr>
        </p:nvSpPr>
        <p:spPr>
          <a:xfrm>
            <a:off x="747252" y="717754"/>
            <a:ext cx="9224712" cy="6316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1" i="0" u="none" strike="noStrike" kern="1200" cap="none" spc="-5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Andel </a:t>
            </a:r>
            <a:r>
              <a:rPr kumimoji="0" lang="sv-SE" sz="3000" b="1" i="0" u="none" strike="noStrike" kern="1200" cap="none" spc="-50" normalizeH="0" baseline="0" noProof="0" dirty="0">
                <a:ln>
                  <a:noFill/>
                </a:ln>
                <a:solidFill>
                  <a:srgbClr val="017CC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positiva</a:t>
            </a:r>
            <a:r>
              <a:rPr kumimoji="0" lang="sv-SE" sz="3000" b="1" i="0" u="none" strike="noStrike" kern="1200" cap="none" spc="-5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47252" y="1349405"/>
            <a:ext cx="8538036" cy="4418196"/>
          </a:xfrm>
        </p:spPr>
        <p:txBody>
          <a:bodyPr/>
          <a:lstStyle/>
          <a:p>
            <a:pPr lvl="0"/>
            <a:r>
              <a:rPr lang="sv-SE" sz="2000" dirty="0"/>
              <a:t>Resultaten som redovisas nedan är de sammanslagna andelarna positiva svar per fråga. De positiva svarsalternativen är vanligtvis två på varje fråga t. ex. ”Mycket bra” och ”Ganska bra”.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För närmare redovisning av vilka svarsalternativ som klassas som positiva, se ”Tabellbilagan” som ligger under ”Tillhörande dokument och bilagor” under ”Resultat 2024” på: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>
                <a:hlinkClick r:id="rId2"/>
              </a:rPr>
              <a:t>https://www.socialstyrelsen.se/statistik-och-data/oppna-jamforelser/socialtjanst/aldreomsorg/vad-tycker-de-aldre-om-aldreomsorgen/</a:t>
            </a:r>
            <a:br>
              <a:rPr lang="sv-SE" sz="2000" dirty="0"/>
            </a:br>
            <a:endParaRPr lang="sv-SE" sz="2000" dirty="0"/>
          </a:p>
          <a:p>
            <a:pPr lvl="0"/>
            <a:endParaRPr lang="sv-SE" sz="190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076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952500" y="1314450"/>
            <a:ext cx="7982730" cy="1219200"/>
          </a:xfrm>
        </p:spPr>
        <p:txBody>
          <a:bodyPr/>
          <a:lstStyle/>
          <a:p>
            <a:r>
              <a:rPr lang="sv-SE" sz="3200" dirty="0"/>
              <a:t>Sammantagen nöjdhet fördelat på kön, vem som svarat och regiform</a:t>
            </a:r>
          </a:p>
        </p:txBody>
      </p:sp>
      <p:pic>
        <p:nvPicPr>
          <p:cNvPr id="7" name="Platshållare för bild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2" b="20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1699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51754" y="592247"/>
            <a:ext cx="9452246" cy="9360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Hur nöjd eller missnöjd är du sammantaget med den hemtjänst du har? </a:t>
            </a:r>
            <a:br>
              <a:rPr lang="sv-SE" dirty="0"/>
            </a:b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707288" y="1558117"/>
            <a:ext cx="8311094" cy="5571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Mycket nöjd eller Ganska nöjd</a:t>
            </a:r>
            <a:br>
              <a:rPr lang="sv-SE" sz="2000" i="1" dirty="0"/>
            </a:br>
            <a:r>
              <a:rPr lang="sv-SE" sz="2000" i="1" dirty="0"/>
              <a:t>Andel positiva svar i kommunen</a:t>
            </a:r>
          </a:p>
        </p:txBody>
      </p:sp>
      <p:graphicFrame>
        <p:nvGraphicFramePr>
          <p:cNvPr id="17" name="Chart 16" descr="Diagrammet visar hur nöjda eller missnöjda respondenterna är sammantaget med den hemtjänst de ha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093741"/>
              </p:ext>
            </p:extLst>
          </p:nvPr>
        </p:nvGraphicFramePr>
        <p:xfrm>
          <a:off x="707288" y="2145129"/>
          <a:ext cx="8777180" cy="422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25101" y="2465850"/>
            <a:ext cx="904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Totalt</a:t>
            </a:r>
          </a:p>
        </p:txBody>
      </p:sp>
      <p:sp>
        <p:nvSpPr>
          <p:cNvPr id="8" name="textrut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37187" y="3113214"/>
            <a:ext cx="1628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Män</a:t>
            </a:r>
          </a:p>
        </p:txBody>
      </p:sp>
      <p:sp>
        <p:nvSpPr>
          <p:cNvPr id="10" name="textrut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25101" y="3408068"/>
            <a:ext cx="1824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Kvinnor</a:t>
            </a:r>
          </a:p>
        </p:txBody>
      </p:sp>
      <p:sp>
        <p:nvSpPr>
          <p:cNvPr id="11" name="textruta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25101" y="3951191"/>
            <a:ext cx="3460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Svarande är den äldre själv eller </a:t>
            </a:r>
          </a:p>
          <a:p>
            <a:r>
              <a:rPr lang="sv-SE" sz="1200" dirty="0"/>
              <a:t>ihop med någon</a:t>
            </a:r>
          </a:p>
        </p:txBody>
      </p:sp>
      <p:sp>
        <p:nvSpPr>
          <p:cNvPr id="18" name="textruta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98927" y="4468733"/>
            <a:ext cx="3440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Svarande är någon annan än den</a:t>
            </a:r>
          </a:p>
          <a:p>
            <a:r>
              <a:rPr lang="sv-SE" sz="1200" dirty="0"/>
              <a:t>äldre</a:t>
            </a:r>
          </a:p>
        </p:txBody>
      </p:sp>
      <p:sp>
        <p:nvSpPr>
          <p:cNvPr id="19" name="textruta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37187" y="5150837"/>
            <a:ext cx="2510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Enskild regi</a:t>
            </a:r>
          </a:p>
        </p:txBody>
      </p:sp>
      <p:sp>
        <p:nvSpPr>
          <p:cNvPr id="20" name="textruta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37187" y="5467125"/>
            <a:ext cx="2806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Offentlig regi</a:t>
            </a:r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707289" y="6295895"/>
            <a:ext cx="8311094" cy="477444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0438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866332" y="1133474"/>
            <a:ext cx="8025800" cy="1238865"/>
          </a:xfrm>
        </p:spPr>
        <p:txBody>
          <a:bodyPr/>
          <a:lstStyle/>
          <a:p>
            <a:r>
              <a:rPr lang="en-US" sz="3200" dirty="0" err="1"/>
              <a:t>Några</a:t>
            </a:r>
            <a:r>
              <a:rPr lang="en-US" sz="3200" dirty="0"/>
              <a:t> av </a:t>
            </a:r>
            <a:r>
              <a:rPr lang="en-US" sz="3200" dirty="0" err="1"/>
              <a:t>kommunens</a:t>
            </a:r>
            <a:r>
              <a:rPr lang="en-US" sz="3200" dirty="0"/>
              <a:t> </a:t>
            </a:r>
            <a:r>
              <a:rPr lang="en-US" sz="3200" dirty="0" err="1"/>
              <a:t>resultat</a:t>
            </a:r>
            <a:r>
              <a:rPr lang="en-US" sz="3200" dirty="0"/>
              <a:t> </a:t>
            </a:r>
            <a:r>
              <a:rPr lang="en-US" sz="3200" dirty="0" err="1"/>
              <a:t>jämfört</a:t>
            </a:r>
            <a:r>
              <a:rPr lang="en-US" sz="3200" dirty="0"/>
              <a:t> med </a:t>
            </a:r>
            <a:r>
              <a:rPr lang="en-US" sz="3200" dirty="0" err="1"/>
              <a:t>länet</a:t>
            </a:r>
            <a:r>
              <a:rPr lang="en-US" sz="3200" dirty="0"/>
              <a:t> </a:t>
            </a:r>
            <a:r>
              <a:rPr lang="en-US" sz="3200" dirty="0" err="1"/>
              <a:t>och</a:t>
            </a:r>
            <a:r>
              <a:rPr lang="en-US" sz="3200" dirty="0"/>
              <a:t> </a:t>
            </a:r>
            <a:r>
              <a:rPr lang="en-US" sz="3200" dirty="0" err="1"/>
              <a:t>riket</a:t>
            </a:r>
            <a:endParaRPr lang="sv-SE" sz="3200" dirty="0"/>
          </a:p>
        </p:txBody>
      </p:sp>
      <p:pic>
        <p:nvPicPr>
          <p:cNvPr id="20" name="Platshållare för bild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1" b="6411"/>
          <a:stretch>
            <a:fillRect/>
          </a:stretch>
        </p:blipFill>
        <p:spPr>
          <a:xfrm>
            <a:off x="1" y="1587639"/>
            <a:ext cx="12192000" cy="5270361"/>
          </a:xfrm>
        </p:spPr>
      </p:pic>
    </p:spTree>
    <p:extLst>
      <p:ext uri="{BB962C8B-B14F-4D97-AF65-F5344CB8AC3E}">
        <p14:creationId xmlns:p14="http://schemas.microsoft.com/office/powerpoint/2010/main" val="32281648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9727" y="628053"/>
            <a:ext cx="7698711" cy="451717"/>
          </a:xfrm>
        </p:spPr>
        <p:txBody>
          <a:bodyPr/>
          <a:lstStyle/>
          <a:p>
            <a:r>
              <a:rPr lang="sv-SE" dirty="0"/>
              <a:t>Kontakter med kommunen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Ja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Andel positiva svar i kommunen jämfört med länet och riket</a:t>
            </a:r>
            <a:br>
              <a:rPr lang="sv-SE" sz="2000" i="1" dirty="0">
                <a:latin typeface="+mn-lt"/>
              </a:rPr>
            </a:br>
            <a:br>
              <a:rPr lang="sv-SE" sz="2000" dirty="0">
                <a:latin typeface="+mn-lt"/>
              </a:rPr>
            </a:br>
            <a:endParaRPr lang="sv-SE" sz="2000" b="0" i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Platshållare för innehåll 6" descr="Diagrammet visar hur respondenterna upplever sina kontakter med kommunen. 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17556414"/>
              </p:ext>
            </p:extLst>
          </p:nvPr>
        </p:nvGraphicFramePr>
        <p:xfrm>
          <a:off x="689727" y="1771968"/>
          <a:ext cx="8892018" cy="458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>
          <a:xfrm>
            <a:off x="689727" y="640529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167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36889" y="539999"/>
            <a:ext cx="9720000" cy="1126875"/>
          </a:xfrm>
        </p:spPr>
        <p:txBody>
          <a:bodyPr/>
          <a:lstStyle/>
          <a:p>
            <a:r>
              <a:rPr lang="sv-SE" dirty="0"/>
              <a:t>Hjälpens utförande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Mycket bra eller Ganska bra och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Andel positiva svar i kommunen jämfört med länet och riket</a:t>
            </a:r>
          </a:p>
        </p:txBody>
      </p:sp>
      <p:graphicFrame>
        <p:nvGraphicFramePr>
          <p:cNvPr id="14" name="Platshållare för innehåll 6" descr="Diagrammet visar hur respondenterna upplever hjälpens utförande.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58026183"/>
              </p:ext>
            </p:extLst>
          </p:nvPr>
        </p:nvGraphicFramePr>
        <p:xfrm>
          <a:off x="636890" y="1741250"/>
          <a:ext cx="8974038" cy="450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636890" y="6356350"/>
            <a:ext cx="5652946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459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20060" y="558478"/>
            <a:ext cx="7698711" cy="1087251"/>
          </a:xfrm>
        </p:spPr>
        <p:txBody>
          <a:bodyPr/>
          <a:lstStyle/>
          <a:p>
            <a:r>
              <a:rPr lang="sv-SE" dirty="0"/>
              <a:t>Bemötande och inflytande 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</a:rPr>
              <a:t>Positiva svar = Ja, alltid eller Oftast 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kommunen jämfört med länet och riket</a:t>
            </a:r>
          </a:p>
        </p:txBody>
      </p:sp>
      <p:graphicFrame>
        <p:nvGraphicFramePr>
          <p:cNvPr id="13" name="Platshållare för innehåll 6" descr="Diagrammet visar hur respondenterna upplever personalens bemötande och sitt inflytande.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74938561"/>
              </p:ext>
            </p:extLst>
          </p:nvPr>
        </p:nvGraphicFramePr>
        <p:xfrm>
          <a:off x="720060" y="1731523"/>
          <a:ext cx="8851957" cy="456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20060" y="6356350"/>
            <a:ext cx="8094246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412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00391" y="612843"/>
            <a:ext cx="8584897" cy="1136271"/>
          </a:xfrm>
        </p:spPr>
        <p:txBody>
          <a:bodyPr/>
          <a:lstStyle/>
          <a:p>
            <a:r>
              <a:rPr lang="sv-SE" dirty="0"/>
              <a:t>Språk och kompetens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</a:rPr>
              <a:t>Positiva svar = Ja, alla eller Ja, flertalet 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kommunen jämfört med länet och riket</a:t>
            </a:r>
            <a:endParaRPr lang="sv-SE" sz="2000" dirty="0">
              <a:solidFill>
                <a:srgbClr val="017CC1"/>
              </a:solidFill>
            </a:endParaRPr>
          </a:p>
        </p:txBody>
      </p:sp>
      <p:graphicFrame>
        <p:nvGraphicFramePr>
          <p:cNvPr id="12" name="PH19" descr="Diagrammet visar hur respondenterna upplever språk och kompetens hos personal.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94962305"/>
              </p:ext>
            </p:extLst>
          </p:nvPr>
        </p:nvGraphicFramePr>
        <p:xfrm>
          <a:off x="700391" y="1749114"/>
          <a:ext cx="8925389" cy="457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rut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0391" y="2782669"/>
            <a:ext cx="3537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Pratar och förstår hemtjänstpersonalen svenska tillräckligt bra för att ni ska förstå varandra?</a:t>
            </a:r>
            <a:br>
              <a:rPr lang="sv-SE" sz="1200" dirty="0"/>
            </a:br>
            <a:r>
              <a:rPr lang="sv-SE" sz="1200" i="1" dirty="0"/>
              <a:t>Ja, alla / Ja, flertalet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00391" y="6295895"/>
            <a:ext cx="8317992" cy="56210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>
          <a:xfrm>
            <a:off x="5629258" y="6390335"/>
            <a:ext cx="933484" cy="365125"/>
          </a:xfrm>
        </p:spPr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5592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924232" y="452572"/>
            <a:ext cx="8912198" cy="1288931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</a:rPr>
              <a:t>Positiva svar = Mycket tryggt/lätt eller Ganska tryggt/lätt och Ja, för alla eller Ja, för flertalet och Ja, ofta   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kommunen jämfört med länet och riket</a:t>
            </a:r>
            <a:endParaRPr lang="sv-SE" sz="2000" dirty="0">
              <a:solidFill>
                <a:srgbClr val="017CC1"/>
              </a:solidFill>
            </a:endParaRPr>
          </a:p>
        </p:txBody>
      </p:sp>
      <p:graphicFrame>
        <p:nvGraphicFramePr>
          <p:cNvPr id="12" name="PH19" descr="Diagrammet visar hur respondenterna upplever trygghet, förtroende och tillgänglighet i det stöd de får.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12699205"/>
              </p:ext>
            </p:extLst>
          </p:nvPr>
        </p:nvGraphicFramePr>
        <p:xfrm>
          <a:off x="924232" y="2066533"/>
          <a:ext cx="8701548" cy="4259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rut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3226" y="2287384"/>
            <a:ext cx="330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tryggt eller otryggt känns det att bo hemma med stöd från hemtjänsten?</a:t>
            </a:r>
            <a:br>
              <a:rPr lang="sv-SE" sz="1200" dirty="0"/>
            </a:br>
            <a:r>
              <a:rPr lang="sv-SE" sz="1200" i="1" dirty="0"/>
              <a:t>Mycket tryggt / Ganska tryggt</a:t>
            </a:r>
          </a:p>
        </p:txBody>
      </p:sp>
      <p:sp>
        <p:nvSpPr>
          <p:cNvPr id="15" name="textrut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3226" y="3211718"/>
            <a:ext cx="353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Känner du förtroende för personalen som kommer hem till dig?</a:t>
            </a:r>
            <a:br>
              <a:rPr lang="sv-SE" sz="1200" dirty="0"/>
            </a:br>
            <a:r>
              <a:rPr lang="sv-SE" sz="1200" i="1" dirty="0"/>
              <a:t>Ja, för alla / Ja, för flertalet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983227" y="6295895"/>
            <a:ext cx="8035156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78425" y="687421"/>
            <a:ext cx="8337379" cy="509081"/>
          </a:xfrm>
        </p:spPr>
        <p:txBody>
          <a:bodyPr/>
          <a:lstStyle/>
          <a:p>
            <a:r>
              <a:rPr lang="sv-SE" dirty="0"/>
              <a:t>Hemtjänsten i sin helhet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</a:rPr>
              <a:t>Positiva svar = Mycket nöjd eller Ganska nöjd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kommunen jämfört med länet och riket</a:t>
            </a:r>
          </a:p>
        </p:txBody>
      </p:sp>
      <p:graphicFrame>
        <p:nvGraphicFramePr>
          <p:cNvPr id="13" name="Platshållare för innehåll 6" descr="Diagrammet visar hur nöjda eller missnöjda respondenterna är med den hemtjänst dom har som helhet. Fördelat på riket, län och kommun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65926563"/>
              </p:ext>
            </p:extLst>
          </p:nvPr>
        </p:nvGraphicFramePr>
        <p:xfrm>
          <a:off x="678425" y="1838529"/>
          <a:ext cx="8947355" cy="4457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>
          <a:xfrm>
            <a:off x="678426" y="6356349"/>
            <a:ext cx="7609361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596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>
            <a:extLst>
              <a:ext uri="{FF2B5EF4-FFF2-40B4-BE49-F238E27FC236}">
                <a16:creationId xmlns:a16="http://schemas.microsoft.com/office/drawing/2014/main" id="{1892EAAD-0360-45BE-A9C7-B3A7C2774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641758"/>
            <a:ext cx="9720000" cy="599813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Resultat för er kommun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DA64FB-586B-4578-85A2-8ADBBE71F2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888" y="1241571"/>
            <a:ext cx="10847639" cy="4974671"/>
          </a:xfrm>
        </p:spPr>
        <p:txBody>
          <a:bodyPr/>
          <a:lstStyle/>
          <a:p>
            <a:r>
              <a:rPr lang="sv-SE" sz="2000" dirty="0"/>
              <a:t>Det här är en sammanställning av några av er kommuns resultat.</a:t>
            </a:r>
            <a:br>
              <a:rPr lang="sv-SE" sz="2000" dirty="0"/>
            </a:br>
            <a:r>
              <a:rPr lang="sv-SE" sz="2000" dirty="0">
                <a:solidFill>
                  <a:srgbClr val="002B45"/>
                </a:solidFill>
              </a:rPr>
              <a:t>Först presenteras bakgrundsinformation om deltagarna. </a:t>
            </a:r>
            <a:br>
              <a:rPr lang="sv-SE" sz="2000" dirty="0">
                <a:solidFill>
                  <a:srgbClr val="002B45"/>
                </a:solidFill>
              </a:rPr>
            </a:br>
            <a:r>
              <a:rPr lang="sv-SE" sz="2000" dirty="0">
                <a:solidFill>
                  <a:srgbClr val="002B45"/>
                </a:solidFill>
              </a:rPr>
              <a:t>I resultatredovisningen visas först era resultatet på frågan om den sammantagna nöjdheten fördelat på kön, vem som svarat och regiform.</a:t>
            </a:r>
            <a:br>
              <a:rPr lang="sv-SE" sz="2000" dirty="0">
                <a:solidFill>
                  <a:srgbClr val="002B45"/>
                </a:solidFill>
              </a:rPr>
            </a:br>
            <a:r>
              <a:rPr lang="sv-SE" sz="2000" dirty="0">
                <a:solidFill>
                  <a:srgbClr val="002B45"/>
                </a:solidFill>
              </a:rPr>
              <a:t>Därefter presenteras kommunens resultat jämfört med ert län och riket. </a:t>
            </a:r>
            <a:br>
              <a:rPr lang="sv-SE" sz="2000" dirty="0">
                <a:solidFill>
                  <a:srgbClr val="002B45"/>
                </a:solidFill>
              </a:rPr>
            </a:br>
            <a:r>
              <a:rPr lang="sv-SE" sz="2000" dirty="0">
                <a:solidFill>
                  <a:srgbClr val="002B45"/>
                </a:solidFill>
              </a:rPr>
              <a:t>I sista delen jämförs era resultat för i år med era resultat två tidigare år (2023 och 2022). </a:t>
            </a:r>
            <a:br>
              <a:rPr lang="sv-SE" sz="2000" dirty="0">
                <a:solidFill>
                  <a:srgbClr val="002B45"/>
                </a:solidFill>
              </a:rPr>
            </a:br>
            <a:endParaRPr lang="sv-SE" sz="2000" dirty="0">
              <a:solidFill>
                <a:srgbClr val="002B45"/>
              </a:solidFill>
            </a:endParaRPr>
          </a:p>
          <a:p>
            <a:r>
              <a:rPr lang="sv-SE" sz="2000" dirty="0"/>
              <a:t>Enkäten och mer information om undersökningen finns på:</a:t>
            </a:r>
            <a:br>
              <a:rPr lang="sv-SE" sz="2000" dirty="0"/>
            </a:br>
            <a:r>
              <a:rPr lang="sv-SE" sz="2000" dirty="0">
                <a:hlinkClick r:id="rId2"/>
              </a:rPr>
              <a:t>https://www.socialstyrelsen.se/statistik-och-data/oppna-jamforelser/socialtjanst/aldreomsorg/vad-tycker-de-aldre-om-aldreomsorgen/</a:t>
            </a:r>
            <a:br>
              <a:rPr lang="sv-SE" sz="2400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8809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5EFC524-6DB6-4C9A-A196-79AD97A42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949" y="1295400"/>
            <a:ext cx="10363200" cy="1104900"/>
          </a:xfrm>
        </p:spPr>
        <p:txBody>
          <a:bodyPr/>
          <a:lstStyle/>
          <a:p>
            <a:r>
              <a:rPr lang="sv-SE" sz="3200" dirty="0"/>
              <a:t>Några jämförelser av kommunens resultat </a:t>
            </a:r>
            <a:br>
              <a:rPr lang="sv-SE" sz="3200" dirty="0"/>
            </a:br>
            <a:r>
              <a:rPr lang="sv-SE" sz="3200" dirty="0"/>
              <a:t>åren 2022, 2023 och 2024</a:t>
            </a:r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AC936035-B0DA-4506-9116-8D4B1953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-109" b="37159"/>
          <a:stretch/>
        </p:blipFill>
        <p:spPr>
          <a:xfrm>
            <a:off x="0" y="1548842"/>
            <a:ext cx="12196800" cy="5309159"/>
          </a:xfrm>
        </p:spPr>
      </p:pic>
    </p:spTree>
    <p:extLst>
      <p:ext uri="{BB962C8B-B14F-4D97-AF65-F5344CB8AC3E}">
        <p14:creationId xmlns:p14="http://schemas.microsoft.com/office/powerpoint/2010/main" val="3129592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87031" y="670274"/>
            <a:ext cx="8213570" cy="523743"/>
          </a:xfrm>
        </p:spPr>
        <p:txBody>
          <a:bodyPr/>
          <a:lstStyle/>
          <a:p>
            <a:r>
              <a:rPr lang="sv-SE" dirty="0"/>
              <a:t>Kontakter med kommunen</a:t>
            </a: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8161" y="1096127"/>
            <a:ext cx="7412723" cy="5870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Ja</a:t>
            </a:r>
            <a:br>
              <a:rPr lang="sv-SE" sz="2000" dirty="0"/>
            </a:br>
            <a:r>
              <a:rPr lang="sv-SE" sz="2000" i="1" dirty="0"/>
              <a:t>Andel positiva svar i </a:t>
            </a:r>
            <a:r>
              <a:rPr lang="sv-SE" sz="2000" i="1" dirty="0">
                <a:solidFill>
                  <a:srgbClr val="017CC1"/>
                </a:solidFill>
              </a:rPr>
              <a:t>komm</a:t>
            </a:r>
            <a:r>
              <a:rPr lang="sv-SE" sz="2000" i="1" dirty="0"/>
              <a:t>unen - jämfört med tidigare år</a:t>
            </a:r>
          </a:p>
        </p:txBody>
      </p:sp>
      <p:graphicFrame>
        <p:nvGraphicFramePr>
          <p:cNvPr id="14" name="Chart 13" descr="Diagrammet visar hur respondenterna upplever sina kontakter med kommunen.  Fördelat på år 2022, 2023 och 2024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2838787"/>
              </p:ext>
            </p:extLst>
          </p:nvPr>
        </p:nvGraphicFramePr>
        <p:xfrm>
          <a:off x="808161" y="1754909"/>
          <a:ext cx="8987592" cy="450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>
          <a:xfrm>
            <a:off x="787031" y="6356349"/>
            <a:ext cx="8231351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1582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583661" y="573933"/>
            <a:ext cx="9430212" cy="478325"/>
          </a:xfrm>
        </p:spPr>
        <p:txBody>
          <a:bodyPr/>
          <a:lstStyle/>
          <a:p>
            <a:r>
              <a:rPr lang="sv-SE" dirty="0"/>
              <a:t>Hjälpens utförande</a:t>
            </a: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583661" y="1052258"/>
            <a:ext cx="8701625" cy="5899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Mycket bra eller Ganska bra och Ja, alltid eller Oftast </a:t>
            </a:r>
            <a:br>
              <a:rPr lang="sv-SE" sz="2000" dirty="0"/>
            </a:br>
            <a:r>
              <a:rPr lang="sv-SE" sz="2000" i="1" dirty="0"/>
              <a:t>Andel positiva svar i kommunen - jämfört med tidigare år</a:t>
            </a:r>
          </a:p>
        </p:txBody>
      </p:sp>
      <p:graphicFrame>
        <p:nvGraphicFramePr>
          <p:cNvPr id="14" name="Chart 13" descr="Diagrammet visar hur respondenterna upplever hjälpens utförande. Fördelat på år 2022, 2023 och 2024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766387"/>
              </p:ext>
            </p:extLst>
          </p:nvPr>
        </p:nvGraphicFramePr>
        <p:xfrm>
          <a:off x="583661" y="1642193"/>
          <a:ext cx="8992957" cy="464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>
          <a:xfrm>
            <a:off x="583661" y="6356350"/>
            <a:ext cx="8424889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9170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44676" y="627805"/>
            <a:ext cx="8916809" cy="52374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br>
              <a:rPr lang="sv-SE" sz="2800" dirty="0"/>
            </a:b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744677" y="1079770"/>
            <a:ext cx="8540610" cy="5316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Ja, alltid och Oftast</a:t>
            </a:r>
            <a:br>
              <a:rPr lang="sv-SE" sz="2000" dirty="0"/>
            </a:br>
            <a:r>
              <a:rPr lang="sv-SE" sz="2000" i="1" dirty="0"/>
              <a:t>Andel positiva svar i kommunen - jämfört med tidigare år</a:t>
            </a:r>
          </a:p>
        </p:txBody>
      </p:sp>
      <p:graphicFrame>
        <p:nvGraphicFramePr>
          <p:cNvPr id="14" name="Chart 13" descr="Diagrammet visar hur respondenterna upplever personalens bemötande och sitt inflytande. Fördelat på år 2022, 2023 och 2024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50102"/>
              </p:ext>
            </p:extLst>
          </p:nvPr>
        </p:nvGraphicFramePr>
        <p:xfrm>
          <a:off x="744676" y="1687073"/>
          <a:ext cx="8822111" cy="4623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>
          <a:xfrm>
            <a:off x="744677" y="6295895"/>
            <a:ext cx="8273706" cy="550683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7428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70552" y="670274"/>
            <a:ext cx="8514735" cy="523743"/>
          </a:xfrm>
        </p:spPr>
        <p:txBody>
          <a:bodyPr/>
          <a:lstStyle/>
          <a:p>
            <a:r>
              <a:rPr lang="sv-SE" dirty="0"/>
              <a:t>Språk och kompetens</a:t>
            </a: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770553" y="1194017"/>
            <a:ext cx="7713888" cy="5266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>
                <a:solidFill>
                  <a:srgbClr val="017CC1"/>
                </a:solidFill>
              </a:rPr>
              <a:t>Positiva svar = Ja, alla eller Ja, flertalet </a:t>
            </a:r>
            <a:br>
              <a:rPr lang="sv-SE" sz="2000" i="1" dirty="0">
                <a:solidFill>
                  <a:srgbClr val="017CC1"/>
                </a:solidFill>
              </a:rPr>
            </a:br>
            <a:r>
              <a:rPr lang="sv-SE" sz="2000" i="1" dirty="0"/>
              <a:t>Andel positiva svar i kommunen - jämfört med tidigare år</a:t>
            </a:r>
          </a:p>
        </p:txBody>
      </p:sp>
      <p:graphicFrame>
        <p:nvGraphicFramePr>
          <p:cNvPr id="14" name="Chart 13" descr="Diagrammet visar hur respondenterna upplever språk och kompetens hos personal. Fördelat på år 2022, 2023 och 2024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815206"/>
              </p:ext>
            </p:extLst>
          </p:nvPr>
        </p:nvGraphicFramePr>
        <p:xfrm>
          <a:off x="770553" y="1848255"/>
          <a:ext cx="8815900" cy="4508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>
          <a:xfrm>
            <a:off x="770553" y="6356349"/>
            <a:ext cx="8247830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8006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845574" y="672941"/>
            <a:ext cx="9126390" cy="513523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br>
              <a:rPr lang="sv-SE" dirty="0"/>
            </a:b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45574" y="1150404"/>
            <a:ext cx="8847643" cy="9475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Mycket tryggt/lätt eller Ganska tryggt/lätt och Ja, för alla eller Ja, för flertalet  och Ja, ofta</a:t>
            </a:r>
            <a:br>
              <a:rPr lang="sv-SE" sz="2000" i="1" dirty="0"/>
            </a:br>
            <a:r>
              <a:rPr lang="sv-SE" sz="2000" i="1" dirty="0"/>
              <a:t>Andel positiva svar i kommunen - jämfört med tidigare år</a:t>
            </a:r>
          </a:p>
        </p:txBody>
      </p:sp>
      <p:graphicFrame>
        <p:nvGraphicFramePr>
          <p:cNvPr id="10" name="Chart 9" descr="Diagrammet visar hur respondenterna upplever trygghet, förtroende och tillgänglighet i det stöd de får. Fördelat på år 2022, 2023 och 2024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796613"/>
              </p:ext>
            </p:extLst>
          </p:nvPr>
        </p:nvGraphicFramePr>
        <p:xfrm>
          <a:off x="845574" y="2071991"/>
          <a:ext cx="8531890" cy="4284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ruta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9640" y="3949504"/>
            <a:ext cx="2952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Hur lätt eller svårt är det att få kontakt</a:t>
            </a:r>
            <a:br>
              <a:rPr lang="sv-SE" sz="1200" dirty="0"/>
            </a:br>
            <a:r>
              <a:rPr lang="sv-SE" sz="1200" dirty="0"/>
              <a:t>med hemtjänstpersonal vid behov?</a:t>
            </a:r>
            <a:br>
              <a:rPr lang="sv-SE" sz="1200" dirty="0"/>
            </a:br>
            <a:r>
              <a:rPr lang="sv-SE" sz="1200" i="1" dirty="0"/>
              <a:t>Mycket lätt / Ganska lätt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21204AA-1143-F0AD-BE97-069DB1C8E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823" y="4940400"/>
            <a:ext cx="2984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Brukar du träffa din fasta omsorgskontakt i hemtjänsten??</a:t>
            </a:r>
            <a:br>
              <a:rPr lang="sv-SE" sz="1200" dirty="0"/>
            </a:br>
            <a:r>
              <a:rPr lang="sv-SE" sz="1200" i="1" dirty="0"/>
              <a:t>Ja, ofta</a:t>
            </a:r>
          </a:p>
        </p:txBody>
      </p:sp>
      <p:sp>
        <p:nvSpPr>
          <p:cNvPr id="5" name="textrut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823" y="3045752"/>
            <a:ext cx="2984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Känner du förtroende för personalen</a:t>
            </a:r>
            <a:br>
              <a:rPr lang="sv-SE" sz="1200" dirty="0"/>
            </a:br>
            <a:r>
              <a:rPr lang="sv-SE" sz="1200" dirty="0"/>
              <a:t>som kommer hem till dig?</a:t>
            </a:r>
            <a:br>
              <a:rPr lang="sv-SE" sz="1200" dirty="0"/>
            </a:br>
            <a:r>
              <a:rPr lang="sv-SE" sz="1200" i="1" dirty="0"/>
              <a:t>Ja, för alla / Ja, för flertalet</a:t>
            </a:r>
          </a:p>
        </p:txBody>
      </p:sp>
      <p:sp>
        <p:nvSpPr>
          <p:cNvPr id="6" name="textruta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9640" y="2176823"/>
            <a:ext cx="3181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Hur tryggt eller otryggt känns det att </a:t>
            </a:r>
            <a:br>
              <a:rPr lang="sv-SE" sz="1200" dirty="0"/>
            </a:br>
            <a:r>
              <a:rPr lang="sv-SE" sz="1200" dirty="0"/>
              <a:t>bo hemma med stöd från hemtjänsten?</a:t>
            </a:r>
            <a:br>
              <a:rPr lang="sv-SE" sz="1200" dirty="0"/>
            </a:br>
            <a:r>
              <a:rPr lang="sv-SE" sz="1200" i="1" dirty="0"/>
              <a:t>Mycket tryggt / Ganska tryggt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3"/>
          </p:nvPr>
        </p:nvSpPr>
        <p:spPr>
          <a:xfrm>
            <a:off x="845574" y="6366387"/>
            <a:ext cx="5406273" cy="355088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3988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807397" y="707923"/>
            <a:ext cx="9164568" cy="550606"/>
          </a:xfrm>
        </p:spPr>
        <p:txBody>
          <a:bodyPr/>
          <a:lstStyle/>
          <a:p>
            <a:r>
              <a:rPr lang="sv-SE" dirty="0"/>
              <a:t>Hemtjänsten i sin helhet</a:t>
            </a:r>
            <a:br>
              <a:rPr lang="sv-SE" dirty="0"/>
            </a:b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7397" y="1234933"/>
            <a:ext cx="8739487" cy="6623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000" i="1" dirty="0"/>
              <a:t>Positiva svar = Mycket nöjd, Ganska nöjd</a:t>
            </a:r>
            <a:br>
              <a:rPr lang="sv-SE" sz="2000" i="1" dirty="0"/>
            </a:br>
            <a:r>
              <a:rPr lang="sv-SE" sz="2000" i="1" dirty="0"/>
              <a:t>Andel positiva svar i kommunen - jämfört med tidigare år</a:t>
            </a:r>
          </a:p>
        </p:txBody>
      </p:sp>
      <p:graphicFrame>
        <p:nvGraphicFramePr>
          <p:cNvPr id="10" name="Chart 9" descr="Diagrammet visar hur nöjda eller missnöjda respondenterna är med den hemtjänst dom har som helhet. Fördelat på år 2022, 2023 och 2024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025206"/>
              </p:ext>
            </p:extLst>
          </p:nvPr>
        </p:nvGraphicFramePr>
        <p:xfrm>
          <a:off x="807396" y="1897237"/>
          <a:ext cx="8531157" cy="4434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06839" y="3429000"/>
            <a:ext cx="2583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Hur nöjd eller missnöjd är du sammantaget med den hemtjänst du har?</a:t>
            </a:r>
            <a:br>
              <a:rPr lang="sv-SE" sz="1200" dirty="0"/>
            </a:br>
            <a:r>
              <a:rPr lang="sv-SE" sz="1200" i="1" dirty="0"/>
              <a:t>Mycket nöjd / Ganska nöjd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3"/>
          </p:nvPr>
        </p:nvSpPr>
        <p:spPr>
          <a:xfrm>
            <a:off x="807397" y="6356349"/>
            <a:ext cx="8210986" cy="365126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1172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973394" y="1438275"/>
            <a:ext cx="9107348" cy="814759"/>
          </a:xfrm>
        </p:spPr>
        <p:txBody>
          <a:bodyPr/>
          <a:lstStyle/>
          <a:p>
            <a:r>
              <a:rPr lang="sv-SE" sz="3000" dirty="0"/>
              <a:t>Om </a:t>
            </a:r>
            <a:r>
              <a:rPr lang="sv-SE" sz="3200" dirty="0"/>
              <a:t>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/>
          <p:cNvSpPr>
            <a:spLocks noGrp="1"/>
          </p:cNvSpPr>
          <p:nvPr>
            <p:ph type="title"/>
          </p:nvPr>
        </p:nvSpPr>
        <p:spPr>
          <a:xfrm>
            <a:off x="924232" y="664199"/>
            <a:ext cx="8355212" cy="924905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Om undersökningen ”Vad tycker de äldre om äldreomsorgen?” 2024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924232" y="1695450"/>
            <a:ext cx="8743104" cy="3471355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Personer, 65 år och äldre, som den 31 december 2023 hade hemtjänst eller bodde på ett särskilt boende för äldre har fått möjlighet att besvara en enkät.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Syftet med undersökningen är att kartlägga de äldres uppfattning om sin äldreomsorg. Resultaten används huvudsakligen som underlag för utveckling och förbättring av omsorgen om de äldre.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Personer som enbart hade hemtjänstinsatser i form av </a:t>
            </a:r>
            <a:r>
              <a:rPr lang="sv-SE" sz="2000" dirty="0" err="1"/>
              <a:t>nattillsyn</a:t>
            </a:r>
            <a:r>
              <a:rPr lang="sv-SE" sz="2000" dirty="0"/>
              <a:t>, matdistribution och/eller trygghetslarm eller som enbart hade beslut om korttidsboende ingick inte i undersökningen.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3693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2">
            <a:extLst>
              <a:ext uri="{FF2B5EF4-FFF2-40B4-BE49-F238E27FC236}">
                <a16:creationId xmlns:a16="http://schemas.microsoft.com/office/drawing/2014/main" id="{A5CCA6A7-9559-42E3-B1A1-A3CABD55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897" y="648928"/>
            <a:ext cx="8335547" cy="1027473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Mer om undersökningen ”Vad tycker de äldre om äldreomsorgen?” 2024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943897" y="1676401"/>
            <a:ext cx="8335547" cy="4157875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Undersökningen genomfördes från mitten av mars och sista svarsdag var den 26 maj 2024.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sz="200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sz="2000" dirty="0"/>
              <a:t>På </a:t>
            </a:r>
            <a:r>
              <a:rPr lang="sv-SE" sz="2000" dirty="0">
                <a:hlinkClick r:id="rId2"/>
              </a:rPr>
              <a:t>www.socialstyrelsen.se</a:t>
            </a:r>
            <a:r>
              <a:rPr lang="sv-SE" sz="2000" dirty="0"/>
              <a:t> finns mer att läsa om de nationella resultaten. Resultat finns också redovisade, i Excelfiler samt i ett webbverktyg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20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728147" y="1455736"/>
            <a:ext cx="9334122" cy="666750"/>
          </a:xfrm>
        </p:spPr>
        <p:txBody>
          <a:bodyPr/>
          <a:lstStyle/>
          <a:p>
            <a:r>
              <a:rPr lang="sv-SE" sz="3200" dirty="0"/>
              <a:t>Bakgrundsinformation om årets deltagare</a:t>
            </a:r>
          </a:p>
        </p:txBody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455736"/>
            <a:ext cx="12192000" cy="5453136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>
            <a:extLst>
              <a:ext uri="{FF2B5EF4-FFF2-40B4-BE49-F238E27FC236}">
                <a16:creationId xmlns:a16="http://schemas.microsoft.com/office/drawing/2014/main" id="{257439E3-B720-BDFE-0B99-2891F88CB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  <p:sp>
        <p:nvSpPr>
          <p:cNvPr id="2" name="Underrubrik 1">
            <a:extLst>
              <a:ext uri="{FF2B5EF4-FFF2-40B4-BE49-F238E27FC236}">
                <a16:creationId xmlns:a16="http://schemas.microsoft.com/office/drawing/2014/main" id="{24D07E41-0207-4195-8855-EF0C3C60C3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0838" y="5507038"/>
            <a:ext cx="9144000" cy="10556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72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 information finns på: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www.socialstyrelsen.se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56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725556"/>
            <a:ext cx="8208371" cy="636519"/>
          </a:xfrm>
        </p:spPr>
        <p:txBody>
          <a:bodyPr/>
          <a:lstStyle/>
          <a:p>
            <a:r>
              <a:rPr lang="sv-SE" spc="-30" dirty="0">
                <a:solidFill>
                  <a:srgbClr val="017CC1"/>
                </a:solidFill>
              </a:rPr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1068917" y="1524000"/>
            <a:ext cx="9279467" cy="4243600"/>
          </a:xfrm>
        </p:spPr>
        <p:txBody>
          <a:bodyPr/>
          <a:lstStyle/>
          <a:p>
            <a:r>
              <a:rPr lang="sv-SE" sz="2000"/>
              <a:t>Totalt i riket svarade 81 138 personer på årets enkät för äldre personer med hemtjänst, vilket är 55,4 % av de som hade möjlighet att delta.</a:t>
            </a:r>
            <a:endParaRPr lang="sv-SE" sz="2000" dirty="0"/>
          </a:p>
          <a:p>
            <a:endParaRPr lang="sv-SE" sz="2000" dirty="0"/>
          </a:p>
          <a:p>
            <a:r>
              <a:rPr lang="sv-SE" sz="2000"/>
              <a:t>I Skinnskatteberg svarade 45 personer, vilket är 60,0 % av de tillfrågade.</a:t>
            </a:r>
            <a:endParaRPr lang="sv-SE" sz="2400" dirty="0"/>
          </a:p>
        </p:txBody>
      </p:sp>
      <p:sp>
        <p:nvSpPr>
          <p:cNvPr id="7" name="Platshållare för bildnumm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29258" y="6219346"/>
            <a:ext cx="933484" cy="502129"/>
          </a:xfrm>
        </p:spPr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3" name="Platshållare för sidfot 3">
            <a:extLst>
              <a:ext uri="{FF2B5EF4-FFF2-40B4-BE49-F238E27FC236}">
                <a16:creationId xmlns:a16="http://schemas.microsoft.com/office/drawing/2014/main" id="{993F7954-9222-EE31-1FF9-27D896872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165" y="6287847"/>
            <a:ext cx="5085485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2"/>
          <p:cNvSpPr>
            <a:spLocks noGrp="1"/>
          </p:cNvSpPr>
          <p:nvPr>
            <p:ph type="title"/>
          </p:nvPr>
        </p:nvSpPr>
        <p:spPr>
          <a:xfrm>
            <a:off x="636889" y="805070"/>
            <a:ext cx="9720000" cy="480567"/>
          </a:xfrm>
        </p:spPr>
        <p:txBody>
          <a:bodyPr/>
          <a:lstStyle/>
          <a:p>
            <a:r>
              <a:rPr lang="sv-SE" dirty="0"/>
              <a:t>Vilka var kommunens deltagare? </a:t>
            </a:r>
          </a:p>
        </p:txBody>
      </p:sp>
      <p:graphicFrame>
        <p:nvGraphicFramePr>
          <p:cNvPr id="6" name="Chart 5" descr="Diagrammet visar fördelning mellan kön på respondenterna i undersökningen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436836"/>
              </p:ext>
            </p:extLst>
          </p:nvPr>
        </p:nvGraphicFramePr>
        <p:xfrm>
          <a:off x="200835" y="1179870"/>
          <a:ext cx="6209797" cy="4306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 descr="Diagrammet visar åldersfördelning på respondenterna i undersökningen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15275"/>
              </p:ext>
            </p:extLst>
          </p:nvPr>
        </p:nvGraphicFramePr>
        <p:xfrm>
          <a:off x="5411931" y="1465006"/>
          <a:ext cx="6209797" cy="384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636889" y="6182988"/>
            <a:ext cx="5085485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904569" y="771525"/>
            <a:ext cx="8987056" cy="617330"/>
          </a:xfrm>
        </p:spPr>
        <p:txBody>
          <a:bodyPr/>
          <a:lstStyle/>
          <a:p>
            <a:r>
              <a:rPr lang="sv-SE" spc="-50" dirty="0"/>
              <a:t>Självupplevd  hälsa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816386" y="1402530"/>
            <a:ext cx="7207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graphicFrame>
        <p:nvGraphicFramePr>
          <p:cNvPr id="8" name="Chart 7" descr="Diagrammet visar hur respondenterna bedömt sitt allmänna hälsotillstånd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611436"/>
              </p:ext>
            </p:extLst>
          </p:nvPr>
        </p:nvGraphicFramePr>
        <p:xfrm>
          <a:off x="1892799" y="1859586"/>
          <a:ext cx="7987209" cy="442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48929" y="6356350"/>
            <a:ext cx="4980329" cy="384721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3652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983227" y="854764"/>
            <a:ext cx="8908398" cy="562493"/>
          </a:xfrm>
        </p:spPr>
        <p:txBody>
          <a:bodyPr/>
          <a:lstStyle/>
          <a:p>
            <a:r>
              <a:rPr lang="sv-SE" spc="-50" dirty="0"/>
              <a:t>Besvär av ängslan, oro eller ångest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904875" y="1428911"/>
            <a:ext cx="819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graphicFrame>
        <p:nvGraphicFramePr>
          <p:cNvPr id="8" name="Chart 7" descr="Diagrammet visar i vilken utsträckning respondenterna har besvär av ängslan, oro eller ångest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762"/>
              </p:ext>
            </p:extLst>
          </p:nvPr>
        </p:nvGraphicFramePr>
        <p:xfrm>
          <a:off x="1371600" y="1999582"/>
          <a:ext cx="8287965" cy="4170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550503" y="6170400"/>
            <a:ext cx="8477608" cy="501449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1571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89727" y="601017"/>
            <a:ext cx="9720000" cy="609904"/>
          </a:xfrm>
        </p:spPr>
        <p:txBody>
          <a:bodyPr/>
          <a:lstStyle/>
          <a:p>
            <a:r>
              <a:rPr lang="sv-SE" spc="-50" dirty="0"/>
              <a:t>Besvär av ensamhet </a:t>
            </a:r>
            <a:endParaRPr lang="sv-SE" spc="-30" dirty="0"/>
          </a:p>
        </p:txBody>
      </p:sp>
      <p:sp>
        <p:nvSpPr>
          <p:cNvPr id="16" name="textruta 15"/>
          <p:cNvSpPr txBox="1"/>
          <p:nvPr/>
        </p:nvSpPr>
        <p:spPr>
          <a:xfrm>
            <a:off x="564205" y="1213410"/>
            <a:ext cx="942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10" name="Diagram 6_2" descr="Diagrammet visar i vilken utsträckning respondenterna besväras av ensamhet. 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483434"/>
              </p:ext>
            </p:extLst>
          </p:nvPr>
        </p:nvGraphicFramePr>
        <p:xfrm>
          <a:off x="1916349" y="1654384"/>
          <a:ext cx="7102033" cy="4696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89727" y="639073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5674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C7B6268B-F284-48EB-84A7-6067ABC83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8525" b="18525"/>
          <a:stretch>
            <a:fillRect/>
          </a:stretch>
        </p:blipFill>
        <p:spPr>
          <a:xfrm>
            <a:off x="0" y="1548841"/>
            <a:ext cx="12196800" cy="5309159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65EFC524-6DB6-4C9A-A196-79AD97A42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789" y="1619250"/>
            <a:ext cx="10363200" cy="704849"/>
          </a:xfrm>
        </p:spPr>
        <p:txBody>
          <a:bodyPr/>
          <a:lstStyle/>
          <a:p>
            <a:r>
              <a:rPr lang="sv-SE" sz="3200" dirty="0"/>
              <a:t>Resultatöversikt år 2024</a:t>
            </a:r>
          </a:p>
        </p:txBody>
      </p:sp>
    </p:spTree>
    <p:extLst>
      <p:ext uri="{BB962C8B-B14F-4D97-AF65-F5344CB8AC3E}">
        <p14:creationId xmlns:p14="http://schemas.microsoft.com/office/powerpoint/2010/main" val="3997416510"/>
      </p:ext>
    </p:extLst>
  </p:cSld>
  <p:clrMapOvr>
    <a:masterClrMapping/>
  </p:clrMapOvr>
</p:sld>
</file>

<file path=ppt/theme/theme1.xml><?xml version="1.0" encoding="utf-8"?>
<a:theme xmlns:a="http://schemas.openxmlformats.org/drawingml/2006/main" name="SoS-tema">
  <a:themeElements>
    <a:clrScheme name="SoS">
      <a:dk1>
        <a:srgbClr val="000000"/>
      </a:dk1>
      <a:lt1>
        <a:srgbClr val="FFFFFF"/>
      </a:lt1>
      <a:dk2>
        <a:srgbClr val="F8F2E8"/>
      </a:dk2>
      <a:lt2>
        <a:srgbClr val="FCFAF7"/>
      </a:lt2>
      <a:accent1>
        <a:srgbClr val="002B45"/>
      </a:accent1>
      <a:accent2>
        <a:srgbClr val="00385C"/>
      </a:accent2>
      <a:accent3>
        <a:srgbClr val="005892"/>
      </a:accent3>
      <a:accent4>
        <a:srgbClr val="017CC1"/>
      </a:accent4>
      <a:accent5>
        <a:srgbClr val="DBF0F6"/>
      </a:accent5>
      <a:accent6>
        <a:srgbClr val="EBFAFC"/>
      </a:accent6>
      <a:hlink>
        <a:srgbClr val="0563C1"/>
      </a:hlink>
      <a:folHlink>
        <a:srgbClr val="954F72"/>
      </a:folHlink>
    </a:clrScheme>
    <a:fontScheme name="PPT So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oS Mörkblå 1">
      <a:srgbClr val="112B43"/>
    </a:custClr>
    <a:custClr name="SoS Mörkblå 2">
      <a:srgbClr val="11385A"/>
    </a:custClr>
    <a:custClr name="SoS Blå 1">
      <a:srgbClr val="005892"/>
    </a:custClr>
    <a:custClr name="SoS Blå 2">
      <a:srgbClr val="017CC0"/>
    </a:custClr>
    <a:custClr name="SoS Ljusblå 1">
      <a:srgbClr val="DBEEF5"/>
    </a:custClr>
    <a:custClr name="SoS Ljusblå 2">
      <a:srgbClr val="EBF6F9"/>
    </a:custClr>
    <a:custClr name="Vit">
      <a:srgbClr val="FFFFFF"/>
    </a:custClr>
    <a:custClr name="Vit">
      <a:srgbClr val="FFFFFF"/>
    </a:custClr>
    <a:custClr name="SoS Beige 1">
      <a:srgbClr val="F7F1E7"/>
    </a:custClr>
    <a:custClr name="Sos Beige 2">
      <a:srgbClr val="FCFAF5"/>
    </a:custClr>
    <a:custClr name="SoS Gul 1">
      <a:srgbClr val="B27B2A"/>
    </a:custClr>
    <a:custClr name="SoS Gul 2">
      <a:srgbClr val="ECB94F"/>
    </a:custClr>
    <a:custClr name="SoS Gul 3">
      <a:srgbClr val="F9E0A7"/>
    </a:custClr>
    <a:custClr name="SoS Lila 1">
      <a:srgbClr val="9A4392"/>
    </a:custClr>
    <a:custClr name="SoS Lila 2">
      <a:srgbClr val="BE67C0"/>
    </a:custClr>
    <a:custClr name="SoS Lila 3">
      <a:srgbClr val="ECCFE9"/>
    </a:custClr>
    <a:custClr name="Vit">
      <a:srgbClr val="FFFFFF"/>
    </a:custClr>
    <a:custClr name="Vit">
      <a:srgbClr val="FFFFFF"/>
    </a:custClr>
    <a:custClr name="Vit">
      <a:srgbClr val="FFFFFF"/>
    </a:custClr>
    <a:custClr name="Vit">
      <a:srgbClr val="FFFFFF"/>
    </a:custClr>
    <a:custClr name="SoS Grön 1">
      <a:srgbClr val="008276"/>
    </a:custClr>
    <a:custClr name="SoS Grön 2">
      <a:srgbClr val="00A380"/>
    </a:custClr>
    <a:custClr name="SoS Grön 3">
      <a:srgbClr val="79D3C5"/>
    </a:custClr>
    <a:custClr name="SoS Orange 1">
      <a:srgbClr val="C85135"/>
    </a:custClr>
    <a:custClr name="SoS Orange 2">
      <a:srgbClr val="EB805F"/>
    </a:custClr>
    <a:custClr name="SoS Orange 3">
      <a:srgbClr val="F7CAAC"/>
    </a:custClr>
  </a:custClrLst>
  <a:extLst>
    <a:ext uri="{05A4C25C-085E-4340-85A3-A5531E510DB2}">
      <thm15:themeFamily xmlns:thm15="http://schemas.microsoft.com/office/thememl/2012/main" name="SoS ny 231116_SL.potx" id="{7C4AB029-6068-4E10-B1C6-449849E81B91}" vid="{123DBE21-5145-46A2-A636-D0509A6B71AD}"/>
    </a:ext>
  </a:extLst>
</a:theme>
</file>

<file path=ppt/theme/theme2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44027BE3FE7745BCD1C339BB0DF4B7" ma:contentTypeVersion="6" ma:contentTypeDescription="Skapa ett nytt dokument." ma:contentTypeScope="" ma:versionID="01d310204a218a177b663e49deba7d91">
  <xsd:schema xmlns:xsd="http://www.w3.org/2001/XMLSchema" xmlns:xs="http://www.w3.org/2001/XMLSchema" xmlns:p="http://schemas.microsoft.com/office/2006/metadata/properties" xmlns:ns2="3e9d2e7b-5e88-4ad8-b8d1-8cd764f90c32" xmlns:ns3="061a3c79-e755-4aea-bbd0-5efc010adab0" targetNamespace="http://schemas.microsoft.com/office/2006/metadata/properties" ma:root="true" ma:fieldsID="416d533bd4234db56150215061b63848" ns2:_="" ns3:_="">
    <xsd:import namespace="3e9d2e7b-5e88-4ad8-b8d1-8cd764f90c32"/>
    <xsd:import namespace="061a3c79-e755-4aea-bbd0-5efc010ada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d2e7b-5e88-4ad8-b8d1-8cd764f90c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a3c79-e755-4aea-bbd0-5efc010adab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C9D093-EDD9-43E8-9D65-84E39225838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4696506-DAAF-4C5F-B8C7-B2B518219F3F}"/>
</file>

<file path=customXml/itemProps3.xml><?xml version="1.0" encoding="utf-8"?>
<ds:datastoreItem xmlns:ds="http://schemas.openxmlformats.org/officeDocument/2006/customXml" ds:itemID="{EDFFC998-2E2A-49B7-8515-79AB865213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Standardmall</Template>
  <TotalTime>1165</TotalTime>
  <Words>1778</Words>
  <Application>Microsoft Office PowerPoint</Application>
  <PresentationFormat>Bredbild</PresentationFormat>
  <Paragraphs>192</Paragraphs>
  <Slides>30</Slides>
  <Notes>21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Noto Sans</vt:lpstr>
      <vt:lpstr>SoS-tema</vt:lpstr>
      <vt:lpstr>SoS-PPT-svensk</vt:lpstr>
      <vt:lpstr>Vad tycker de äldre om äldreomsorgen? 2024</vt:lpstr>
      <vt:lpstr>Resultat för er kommun</vt:lpstr>
      <vt:lpstr>Bakgrundsinformation om årets deltagare</vt:lpstr>
      <vt:lpstr>Hur många svarade?</vt:lpstr>
      <vt:lpstr>Vilka var kommunens deltagare? </vt:lpstr>
      <vt:lpstr>Självupplevd  hälsa</vt:lpstr>
      <vt:lpstr>Besvär av ängslan, oro eller ångest</vt:lpstr>
      <vt:lpstr>Besvär av ensamhet </vt:lpstr>
      <vt:lpstr>Resultatöversikt år 2024</vt:lpstr>
      <vt:lpstr>Andel positiva svar</vt:lpstr>
      <vt:lpstr>Sammantagen nöjdhet fördelat på kön, vem som svarat och regiform</vt:lpstr>
      <vt:lpstr>Hur nöjd eller missnöjd är du sammantaget med den hemtjänst du har?  </vt:lpstr>
      <vt:lpstr>Några av kommunens resultat jämfört med länet och riket</vt:lpstr>
      <vt:lpstr>Kontakter med kommunen Positiva svar = Ja Andel positiva svar i kommunen jämfört med länet och riket  </vt:lpstr>
      <vt:lpstr>Hjälpens utförande Positiva svar = Mycket bra eller Ganska bra och Ja, alltid eller Oftast Andel positiva svar i kommunen jämfört med länet och riket</vt:lpstr>
      <vt:lpstr>Bemötande och inflytande  Positiva svar = Ja, alltid eller Oftast  Andel positiva svar i kommunen jämfört med länet och riket</vt:lpstr>
      <vt:lpstr>Språk och kompetens Positiva svar = Ja, alla eller Ja, flertalet  Andel positiva svar i kommunen jämfört med länet och riket</vt:lpstr>
      <vt:lpstr>Trygghet, förtroende och tillgänglighet Positiva svar = Mycket tryggt/lätt eller Ganska tryggt/lätt och Ja, för alla eller Ja, för flertalet och Ja, ofta    Andel positiva svar i kommunen jämfört med länet och riket</vt:lpstr>
      <vt:lpstr>Hemtjänsten i sin helhet Positiva svar = Mycket nöjd eller Ganska nöjd Andel positiva svar i kommunen jämfört med länet och riket</vt:lpstr>
      <vt:lpstr>Några jämförelser av kommunens resultat  åren 2022, 2023 och 2024</vt:lpstr>
      <vt:lpstr>Kontakter med kommunen</vt:lpstr>
      <vt:lpstr>Hjälpens utförande</vt:lpstr>
      <vt:lpstr>Bemötande och inflytande  </vt:lpstr>
      <vt:lpstr>Språk och kompetens</vt:lpstr>
      <vt:lpstr>Trygghet, förtroende och tillgänglighet </vt:lpstr>
      <vt:lpstr>Hemtjänsten i sin helhet </vt:lpstr>
      <vt:lpstr>Om undersökningen</vt:lpstr>
      <vt:lpstr>Om undersökningen ”Vad tycker de äldre om äldreomsorgen?” 2024</vt:lpstr>
      <vt:lpstr>Mer om undersökningen ”Vad tycker de äldre om äldreomsorgen?” 2024</vt:lpstr>
      <vt:lpstr>Mer information finns på: www.socialstyrelsen.se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Holm, Carolin</dc:creator>
  <cp:lastModifiedBy>Elisabeth Åberg</cp:lastModifiedBy>
  <cp:revision>130</cp:revision>
  <dcterms:created xsi:type="dcterms:W3CDTF">2024-06-28T10:22:15Z</dcterms:created>
  <dcterms:modified xsi:type="dcterms:W3CDTF">2025-08-15T12:07:08Z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0x010100BB44027BE3FE7745BCD1C339BB0DF4B7</vt:lpwstr>
  </property>
</Properties>
</file>