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63" r:id="rId6"/>
    <p:sldId id="279" r:id="rId7"/>
    <p:sldId id="330" r:id="rId8"/>
    <p:sldId id="467" r:id="rId9"/>
    <p:sldId id="468" r:id="rId10"/>
    <p:sldId id="328" r:id="rId11"/>
    <p:sldId id="283" r:id="rId12"/>
    <p:sldId id="305" r:id="rId13"/>
    <p:sldId id="376" r:id="rId14"/>
    <p:sldId id="318" r:id="rId15"/>
    <p:sldId id="462" r:id="rId16"/>
    <p:sldId id="463" r:id="rId17"/>
    <p:sldId id="469" r:id="rId18"/>
    <p:sldId id="470" r:id="rId19"/>
    <p:sldId id="471" r:id="rId20"/>
    <p:sldId id="472" r:id="rId21"/>
    <p:sldId id="464" r:id="rId22"/>
    <p:sldId id="473" r:id="rId23"/>
    <p:sldId id="474" r:id="rId24"/>
    <p:sldId id="475" r:id="rId25"/>
    <p:sldId id="324" r:id="rId26"/>
    <p:sldId id="465" r:id="rId27"/>
    <p:sldId id="325" r:id="rId28"/>
    <p:sldId id="466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5"/>
    <a:srgbClr val="005892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7.1607998859186298E-2"/>
          <c:w val="0.47865743841184072"/>
          <c:h val="0.791271243567658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3411458245301956"/>
          <c:h val="0.6496822527833534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81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6820348087812982"/>
              <c:y val="0.898509237823068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792750372390144"/>
          <c:y val="0.91929890025239647"/>
          <c:w val="0.69366262139940349"/>
          <c:h val="6.11958124869055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19249573160862"/>
              <c:y val="0.88873904733331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4927097263765751"/>
          <c:y val="0.91739880680091213"/>
          <c:w val="0.7021707697969547"/>
          <c:h val="5.827845643768018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67</c:v>
                </c:pt>
                <c:pt idx="1">
                  <c:v>29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50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086809315228023"/>
          <c:w val="0.72596194137750247"/>
          <c:h val="8.0822917109649214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0802089428842923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890202983824644"/>
          <c:y val="0.89845721054327821"/>
          <c:w val="0.7040136145723167"/>
          <c:h val="8.382401020155227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26918762743047542"/>
          <c:h val="0.5760882680069058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75178471503063E-2"/>
          <c:y val="5.5190535717673642E-2"/>
          <c:w val="0.5030104663904208"/>
          <c:h val="0.8563179185999202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69689520075079936"/>
          <c:y val="0.30631913062675431"/>
          <c:w val="0.29838691802117945"/>
          <c:h val="0.39714173721463553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38</c:v>
                </c:pt>
                <c:pt idx="1">
                  <c:v>38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55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9.1386491018846827E-2"/>
          <c:y val="0.91017688678977582"/>
          <c:w val="0.76068587858572601"/>
          <c:h val="7.2525558725764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080742364328793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65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6068281128532986"/>
              <c:y val="0.87660340664300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4572175089315534"/>
          <c:y val="0.90075622680201783"/>
          <c:w val="0.70739035869342526"/>
          <c:h val="8.1747734011462708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59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E1-4784-B30C-94AC4D9EB6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E1-4784-B30C-94AC4D9EB68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7109536518313376"/>
          <c:y val="0.90583536947220356"/>
          <c:w val="0.68103023581460032"/>
          <c:h val="7.671855310201330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78</c:v>
                </c:pt>
                <c:pt idx="1">
                  <c:v>44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47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460282688275551"/>
          <c:y val="0.90527956997914616"/>
          <c:w val="0.69863242900956879"/>
          <c:h val="7.717137846418162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0292900618"/>
              <c:y val="0.902586925087326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4798861319520681"/>
          <c:y val="0.91907939750931822"/>
          <c:w val="0.69601609263284914"/>
          <c:h val="6.041662175978816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 descr="Här visas andelen svarande som trivs med sitt rum eller lägenhet i kommunen jämfört med länet och riket. 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 descr="Här visas andelen svarande som anser att det är trivsamt i de gemensamma utrymmena i kommunen jämfört med länet och riket. .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 descr="Här visas andelen svarande som anser att det är trivsamt runt sitt boende i kommunen jämfört med länet och riket. 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35EE7-1DA2-42E0-8967-81B881E445B0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6E23-6BCF-4501-B42E-B7D2634E6A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8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65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/>
            </a:br>
            <a:endParaRPr lang="sv-SE"/>
          </a:p>
          <a:p>
            <a:pPr defTabSz="915314"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r>
              <a:rPr lang="sv-SE"/>
              <a:t>Markera bildplatshållaren (den här rutan), klicka inte på ikonen. Infoga en bild. Kom ihåg att skriva in en alternativtext eller markera som dekorativ.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r>
              <a:rPr lang="sv-SE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r>
              <a:rPr lang="sv-SE"/>
              <a:t>Markera bildplatshållaren (den här rutan), klicka inte på ikonen. Infoga en bild. Kom ihåg att skriva in en alternativtext eller markera som dekorativ.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r>
              <a:rPr lang="sv-SE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r>
              <a:rPr lang="sv-SE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			Markera bildplatshållaren (den här rutan), klicka inte på ikonen). </a:t>
            </a:r>
            <a:br>
              <a:rPr lang="sv-SE"/>
            </a:br>
            <a:r>
              <a:rPr lang="sv-SE"/>
              <a:t>				Infoga en bild. Kom ihåg att skriva in en alternativtext </a:t>
            </a:r>
            <a:br>
              <a:rPr lang="sv-SE"/>
            </a:br>
            <a:r>
              <a:rPr lang="sv-SE"/>
              <a:t>				eller markera som dekorativ.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>
                <a:solidFill>
                  <a:schemeClr val="bg1"/>
                </a:solidFill>
              </a:rPr>
              <a:t>Namn/Källa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>
                <a:solidFill>
                  <a:schemeClr val="bg1"/>
                </a:solidFill>
              </a:rPr>
              <a:t>Namn/Källa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8399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5850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325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/>
            </a:br>
            <a:r>
              <a:rPr lang="sv-SE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oppna-jamforelser/socialtjanst/aldreomsorg/vad-tycker-de-aldre-om-aldreomsorg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91" y="2054942"/>
            <a:ext cx="9198710" cy="2821858"/>
          </a:xfrm>
        </p:spPr>
        <p:txBody>
          <a:bodyPr/>
          <a:lstStyle/>
          <a:p>
            <a:br>
              <a:rPr lang="sv-SE"/>
            </a:br>
            <a:r>
              <a:rPr lang="sv-SE"/>
              <a:t>Vad tycker de äldre om äldreomsorgen? 2024</a:t>
            </a:r>
            <a:br>
              <a:rPr lang="sv-SE"/>
            </a:br>
            <a:endParaRPr lang="sv-SE"/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Särskilt boende</a:t>
            </a:r>
          </a:p>
          <a:p>
            <a:r>
              <a:rPr lang="sv-SE"/>
              <a:t>Resultat för Skinnskatteberg (7-29 svarande)</a:t>
            </a:r>
          </a:p>
          <a:p>
            <a:endParaRPr lang="sv-SE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548842"/>
            <a:ext cx="7772400" cy="1544673"/>
          </a:xfrm>
        </p:spPr>
        <p:txBody>
          <a:bodyPr/>
          <a:lstStyle/>
          <a:p>
            <a:r>
              <a:rPr lang="sv-SE" sz="3200"/>
              <a:t>Sammantagen nöjdhet 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/>
              <a:t>Sammantagen nöjdhet </a:t>
            </a:r>
            <a:br>
              <a:rPr lang="sv-SE" spc="-30"/>
            </a:br>
            <a:endParaRPr lang="sv-SE" sz="1900" b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384044" y="1061105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Chart 8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956853"/>
              </p:ext>
            </p:extLst>
          </p:nvPr>
        </p:nvGraphicFramePr>
        <p:xfrm>
          <a:off x="599768" y="1445827"/>
          <a:ext cx="8075659" cy="474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99769" y="6295895"/>
            <a:ext cx="8418614" cy="531919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2" y="914399"/>
            <a:ext cx="8025800" cy="1238865"/>
          </a:xfrm>
        </p:spPr>
        <p:txBody>
          <a:bodyPr/>
          <a:lstStyle/>
          <a:p>
            <a:r>
              <a:rPr lang="en-US" sz="3200" err="1"/>
              <a:t>Några</a:t>
            </a:r>
            <a:r>
              <a:rPr lang="en-US" sz="3200"/>
              <a:t> av </a:t>
            </a:r>
            <a:r>
              <a:rPr lang="en-US" sz="3200" err="1"/>
              <a:t>kommunens</a:t>
            </a:r>
            <a:r>
              <a:rPr lang="en-US" sz="3200"/>
              <a:t> </a:t>
            </a:r>
            <a:r>
              <a:rPr lang="en-US" sz="3200" err="1"/>
              <a:t>resultat</a:t>
            </a:r>
            <a:r>
              <a:rPr lang="en-US" sz="3200"/>
              <a:t> </a:t>
            </a:r>
            <a:r>
              <a:rPr lang="en-US" sz="3200" err="1"/>
              <a:t>jämfört</a:t>
            </a:r>
            <a:r>
              <a:rPr lang="en-US" sz="3200"/>
              <a:t> med </a:t>
            </a:r>
            <a:r>
              <a:rPr lang="en-US" sz="3200" err="1"/>
              <a:t>länet</a:t>
            </a:r>
            <a:r>
              <a:rPr lang="en-US" sz="3200"/>
              <a:t> </a:t>
            </a:r>
            <a:r>
              <a:rPr lang="en-US" sz="3200" err="1"/>
              <a:t>och</a:t>
            </a:r>
            <a:r>
              <a:rPr lang="en-US" sz="3200"/>
              <a:t> </a:t>
            </a:r>
            <a:r>
              <a:rPr lang="en-US" sz="3200" err="1"/>
              <a:t>riket</a:t>
            </a:r>
            <a:endParaRPr lang="sv-SE" sz="320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3" y="560439"/>
            <a:ext cx="8533593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/>
            </a:br>
            <a:r>
              <a:rPr lang="sv-SE" sz="2000" i="1" kern="1200" spc="-5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Positiva svar = Ja</a:t>
            </a:r>
            <a:br>
              <a:rPr lang="sv-SE" sz="2000" i="1" kern="1200" spc="-5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sv-SE" sz="2000" i="1" kern="1200" spc="-5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Andel positiva svar i kommunen jämfört med länet och riket</a:t>
            </a:r>
          </a:p>
        </p:txBody>
      </p:sp>
      <p:graphicFrame>
        <p:nvGraphicFramePr>
          <p:cNvPr id="9" name="Diagram 15" descr="Diagrammet visar i vilken utsträckning respondenten trivs i sin boendemiljö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747357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229846" cy="1102414"/>
          </a:xfrm>
        </p:spPr>
        <p:txBody>
          <a:bodyPr/>
          <a:lstStyle/>
          <a:p>
            <a:r>
              <a:rPr lang="sv-SE"/>
              <a:t>Mat och måltidsmiljö</a:t>
            </a:r>
            <a:br>
              <a:rPr lang="sv-SE"/>
            </a:br>
            <a: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Diagram 16" descr="Diagrammet visar hur respondenten bedömer maten och måltidsmiljön. 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74711"/>
              </p:ext>
            </p:extLst>
          </p:nvPr>
        </p:nvGraphicFramePr>
        <p:xfrm>
          <a:off x="796414" y="1782301"/>
          <a:ext cx="8908025" cy="451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623453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brukar maten smaka?</a:t>
            </a:r>
          </a:p>
          <a:p>
            <a:r>
              <a:rPr lang="sv-SE" sz="1200" i="1"/>
              <a:t>Mycket bra / Ganska bra </a:t>
            </a:r>
          </a:p>
          <a:p>
            <a:endParaRPr lang="sv-SE" sz="1050"/>
          </a:p>
        </p:txBody>
      </p:sp>
      <p:sp>
        <p:nvSpPr>
          <p:cNvPr id="11" name="textruta 1"/>
          <p:cNvSpPr txBox="1"/>
          <p:nvPr/>
        </p:nvSpPr>
        <p:spPr>
          <a:xfrm>
            <a:off x="924233" y="4372317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Upplever du att måltiderna på ditt äldreboende </a:t>
            </a:r>
          </a:p>
          <a:p>
            <a:r>
              <a:rPr lang="sv-SE" sz="1200"/>
              <a:t>är en trevlig stund på dagen?</a:t>
            </a:r>
          </a:p>
          <a:p>
            <a:r>
              <a:rPr lang="sv-SE" sz="1200" i="1"/>
              <a:t>Ja, alltid / Oftast </a:t>
            </a:r>
          </a:p>
          <a:p>
            <a:endParaRPr lang="sv-SE" sz="105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4" y="6356347"/>
            <a:ext cx="8221969" cy="365127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301317" cy="1091585"/>
          </a:xfrm>
        </p:spPr>
        <p:txBody>
          <a:bodyPr/>
          <a:lstStyle/>
          <a:p>
            <a:r>
              <a:rPr lang="sv-SE"/>
              <a:t>Aktiviteter och möjlighet att komma utomhus</a:t>
            </a:r>
            <a:r>
              <a:rPr lang="sv-SE" sz="1600" b="0" i="1">
                <a:solidFill>
                  <a:srgbClr val="002B45"/>
                </a:solidFill>
              </a:rPr>
              <a:t> 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045463"/>
              </p:ext>
            </p:extLst>
          </p:nvPr>
        </p:nvGraphicFramePr>
        <p:xfrm>
          <a:off x="816077" y="1681520"/>
          <a:ext cx="9065342" cy="458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nöjd eller missnöjd är du med de aktiviteter som erbjuds på ditt äldreboende?</a:t>
            </a:r>
          </a:p>
          <a:p>
            <a:r>
              <a:rPr lang="sv-SE" sz="1200" i="1"/>
              <a:t>Mycket nöjd / Ganska nöjd </a:t>
            </a:r>
          </a:p>
          <a:p>
            <a:endParaRPr lang="sv-SE" sz="1050"/>
          </a:p>
        </p:txBody>
      </p:sp>
      <p:sp>
        <p:nvSpPr>
          <p:cNvPr id="9" name="textruta 1"/>
          <p:cNvSpPr txBox="1"/>
          <p:nvPr/>
        </p:nvSpPr>
        <p:spPr>
          <a:xfrm>
            <a:off x="1018461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Är möjligheterna att komma utomhus bra eller dåliga? </a:t>
            </a:r>
          </a:p>
          <a:p>
            <a:r>
              <a:rPr lang="sv-SE" sz="1200" i="1"/>
              <a:t>Mycket bra / Ganska bra </a:t>
            </a:r>
          </a:p>
          <a:p>
            <a:endParaRPr lang="sv-SE" sz="105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respondenten bedömer hjälpens utförande.  Fördelat på riket, län och kommun. "/>
          <p:cNvSpPr>
            <a:spLocks noGrp="1"/>
          </p:cNvSpPr>
          <p:nvPr>
            <p:ph type="title"/>
          </p:nvPr>
        </p:nvSpPr>
        <p:spPr>
          <a:xfrm>
            <a:off x="764515" y="618915"/>
            <a:ext cx="7120956" cy="1108840"/>
          </a:xfrm>
        </p:spPr>
        <p:txBody>
          <a:bodyPr/>
          <a:lstStyle/>
          <a:p>
            <a:r>
              <a:rPr lang="sv-SE"/>
              <a:t>Hjälpens utförande</a:t>
            </a:r>
            <a:r>
              <a:rPr lang="sv-SE" sz="1600" b="0" i="1">
                <a:solidFill>
                  <a:srgbClr val="002B45"/>
                </a:solidFill>
              </a:rPr>
              <a:t> 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1600" b="0" i="1">
                <a:solidFill>
                  <a:srgbClr val="002B45"/>
                </a:solidFill>
              </a:rPr>
            </a:br>
            <a:br>
              <a:rPr lang="sv-SE" sz="1600" b="0" i="1">
                <a:solidFill>
                  <a:srgbClr val="002B45"/>
                </a:solidFill>
              </a:rPr>
            </a:br>
            <a:endParaRPr lang="sv-SE"/>
          </a:p>
        </p:txBody>
      </p:sp>
      <p:graphicFrame>
        <p:nvGraphicFramePr>
          <p:cNvPr id="14" name="Diagram 17" descr="Diagrammet visar hur respondenten bedömer hjälpens utförande.  Fördelat på riket, län och kommun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995791"/>
              </p:ext>
            </p:extLst>
          </p:nvPr>
        </p:nvGraphicFramePr>
        <p:xfrm>
          <a:off x="764514" y="1727756"/>
          <a:ext cx="9156234" cy="465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Brukar personalen ha tillräckligt med tid </a:t>
            </a:r>
          </a:p>
          <a:p>
            <a:r>
              <a:rPr lang="sv-SE" sz="1200"/>
              <a:t>för att kunna utföra sitt arbete hos dig?</a:t>
            </a:r>
          </a:p>
          <a:p>
            <a:r>
              <a:rPr lang="sv-SE" sz="1200" i="1"/>
              <a:t>Ja, alltid / Oftast </a:t>
            </a:r>
          </a:p>
          <a:p>
            <a:endParaRPr lang="sv-SE" sz="105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Brukar du kunna påverka vid vilka tider du får hjälp? T.ex. tid för att duscha/ bada, gå och lägga dig etc.</a:t>
            </a:r>
          </a:p>
          <a:p>
            <a:r>
              <a:rPr lang="sv-SE" sz="1200" i="1"/>
              <a:t>Ja, alltid / Oftast </a:t>
            </a:r>
            <a:r>
              <a:rPr lang="sv-SE" sz="120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respondenterna upplever personalens bemötande och sitt inflytande. Fördelat på riket, län och kommun."/>
          <p:cNvSpPr>
            <a:spLocks noGrp="1"/>
          </p:cNvSpPr>
          <p:nvPr>
            <p:ph type="title"/>
          </p:nvPr>
        </p:nvSpPr>
        <p:spPr>
          <a:xfrm>
            <a:off x="786581" y="668593"/>
            <a:ext cx="9073036" cy="1226467"/>
          </a:xfrm>
        </p:spPr>
        <p:txBody>
          <a:bodyPr/>
          <a:lstStyle/>
          <a:p>
            <a:r>
              <a:rPr lang="sv-SE"/>
              <a:t>Bemötande och inflytande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2000" b="0" i="1">
                <a:solidFill>
                  <a:srgbClr val="017CC1"/>
                </a:solidFill>
                <a:ea typeface="+mn-ea"/>
                <a:cs typeface="+mn-cs"/>
              </a:rPr>
              <a:t>Positiva svar = Ja, alltid eller Oftast</a:t>
            </a:r>
            <a:br>
              <a:rPr lang="sv-SE" sz="2000" b="0" i="1">
                <a:solidFill>
                  <a:srgbClr val="017CC1"/>
                </a:solidFill>
                <a:ea typeface="+mn-ea"/>
                <a:cs typeface="+mn-cs"/>
              </a:rPr>
            </a:br>
            <a:r>
              <a:rPr lang="sv-SE" sz="2000" b="0" i="1">
                <a:solidFill>
                  <a:srgbClr val="017CC1"/>
                </a:solidFill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2" name="Diagram 18" descr="Diagrammet visar hur respondenterna upplever personalens bemötande och sitt inflytande. Fördelat på riket, län och kommun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1631343"/>
              </p:ext>
            </p:extLst>
          </p:nvPr>
        </p:nvGraphicFramePr>
        <p:xfrm>
          <a:off x="786582" y="1782759"/>
          <a:ext cx="9360308" cy="4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Brukar personalen bemöta dig på ett bra sätt?</a:t>
            </a:r>
          </a:p>
          <a:p>
            <a:r>
              <a:rPr lang="sv-SE" sz="1200" i="1"/>
              <a:t>Ja, alltid / Oftast </a:t>
            </a:r>
          </a:p>
          <a:p>
            <a:endParaRPr lang="sv-SE" sz="105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Brukar personalen ta hänsyn till dina åsikter och önskemål om hur hjälpen ska utföras?</a:t>
            </a:r>
          </a:p>
          <a:p>
            <a:r>
              <a:rPr lang="sv-SE" sz="1200" i="1"/>
              <a:t>Ja, alltid / Oftast </a:t>
            </a:r>
          </a:p>
          <a:p>
            <a:endParaRPr lang="sv-SE" sz="105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20" y="648930"/>
            <a:ext cx="7750548" cy="1130096"/>
          </a:xfrm>
        </p:spPr>
        <p:txBody>
          <a:bodyPr/>
          <a:lstStyle/>
          <a:p>
            <a:r>
              <a:rPr lang="sv-SE"/>
              <a:t>Språk och kompetens</a:t>
            </a:r>
            <a:br>
              <a:rPr lang="sv-SE"/>
            </a:br>
            <a:r>
              <a:rPr lang="sv-SE" sz="2000" b="0" i="1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>
                <a:solidFill>
                  <a:srgbClr val="017CC1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stadsdel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511960"/>
              </p:ext>
            </p:extLst>
          </p:nvPr>
        </p:nvGraphicFramePr>
        <p:xfrm>
          <a:off x="737419" y="1779026"/>
          <a:ext cx="9242323" cy="457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Pratar och förstår personalen svenska tillräckligt bra för att ni ska förstå varandra?</a:t>
            </a:r>
            <a:br>
              <a:rPr lang="sv-SE" sz="1200"/>
            </a:br>
            <a:r>
              <a:rPr lang="sv-SE" sz="1200" i="1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respondenterna upplever trygghet och förtroende i det stöd de får. Fördelat på riket, län och kommun. "/>
          <p:cNvSpPr>
            <a:spLocks noGrp="1"/>
          </p:cNvSpPr>
          <p:nvPr>
            <p:ph type="title"/>
          </p:nvPr>
        </p:nvSpPr>
        <p:spPr>
          <a:xfrm>
            <a:off x="676023" y="657398"/>
            <a:ext cx="10204012" cy="1161570"/>
          </a:xfrm>
        </p:spPr>
        <p:txBody>
          <a:bodyPr/>
          <a:lstStyle/>
          <a:p>
            <a:r>
              <a:rPr lang="sv-SE"/>
              <a:t>Trygghet och förtroende</a:t>
            </a:r>
            <a:r>
              <a:rPr lang="sv-SE" sz="1600" b="0" i="1">
                <a:solidFill>
                  <a:srgbClr val="002B45"/>
                </a:solidFill>
              </a:rPr>
              <a:t> 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Positiva svar = Mycket tryggt eller Ganska tryggt och Ja, för alla eller Ja, för flertalet</a:t>
            </a:r>
            <a:br>
              <a:rPr lang="sv-SE" sz="2000" b="0" i="1">
                <a:solidFill>
                  <a:srgbClr val="017CC1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8378857"/>
              </p:ext>
            </p:extLst>
          </p:nvPr>
        </p:nvGraphicFramePr>
        <p:xfrm>
          <a:off x="676022" y="1818968"/>
          <a:ext cx="9431539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tryggt eller otryggt känns det att bo på ditt äldreboende?</a:t>
            </a:r>
          </a:p>
          <a:p>
            <a:r>
              <a:rPr lang="sv-SE" sz="1200" i="1"/>
              <a:t>Mycket tryggt / Ganska tryggt </a:t>
            </a:r>
          </a:p>
          <a:p>
            <a:endParaRPr lang="sv-SE" sz="105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Känner du förtroende för personalen på ditt äldreboende?</a:t>
            </a:r>
          </a:p>
          <a:p>
            <a:r>
              <a:rPr lang="sv-SE" sz="1200" i="1"/>
              <a:t>Ja, för alla i personalen / </a:t>
            </a:r>
          </a:p>
          <a:p>
            <a:r>
              <a:rPr lang="sv-SE" sz="1200" i="1"/>
              <a:t>Ja, för flertalet i personalen </a:t>
            </a:r>
          </a:p>
          <a:p>
            <a:endParaRPr lang="sv-SE" sz="105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4" y="6405294"/>
            <a:ext cx="5090076" cy="267235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009" y="568172"/>
            <a:ext cx="8522279" cy="585925"/>
          </a:xfrm>
        </p:spPr>
        <p:txBody>
          <a:bodyPr/>
          <a:lstStyle/>
          <a:p>
            <a:r>
              <a:rPr lang="sv-SE">
                <a:solidFill>
                  <a:srgbClr val="017CC1"/>
                </a:solidFill>
              </a:rPr>
              <a:t>Resultat för er kommun</a:t>
            </a:r>
            <a:endParaRPr lang="sv-SE" spc="-3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02095" y="1154097"/>
            <a:ext cx="10492252" cy="4892742"/>
          </a:xfrm>
        </p:spPr>
        <p:txBody>
          <a:bodyPr/>
          <a:lstStyle/>
          <a:p>
            <a:r>
              <a:rPr lang="sv-SE" sz="2000"/>
              <a:t>Det här är en sammanställning av några av er kommuns resultat.</a:t>
            </a:r>
            <a:br>
              <a:rPr lang="sv-SE" sz="2000"/>
            </a:br>
            <a:r>
              <a:rPr lang="sv-SE" sz="200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>
                <a:solidFill>
                  <a:srgbClr val="002B45"/>
                </a:solidFill>
              </a:rPr>
            </a:br>
            <a:r>
              <a:rPr lang="sv-SE" sz="2000">
                <a:solidFill>
                  <a:srgbClr val="002B45"/>
                </a:solidFill>
              </a:rPr>
              <a:t>I resultatredovisningen visas först era resultatet på frågan om den sammantagna nöjdheten.</a:t>
            </a:r>
            <a:r>
              <a:rPr lang="sv-SE" sz="2000">
                <a:solidFill>
                  <a:srgbClr val="000000"/>
                </a:solidFill>
              </a:rPr>
              <a:t> </a:t>
            </a:r>
            <a:r>
              <a:rPr lang="sv-SE" sz="200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>
                <a:solidFill>
                  <a:srgbClr val="002B45"/>
                </a:solidFill>
              </a:rPr>
            </a:br>
            <a:endParaRPr lang="sv-SE" sz="2000">
              <a:solidFill>
                <a:srgbClr val="002B45"/>
              </a:solidFill>
            </a:endParaRPr>
          </a:p>
          <a:p>
            <a:r>
              <a:rPr lang="sv-SE" sz="2000">
                <a:solidFill>
                  <a:srgbClr val="002B45"/>
                </a:solidFill>
              </a:rPr>
              <a:t>Jämförelser med andra kommuner bör ske med försiktighet eftersom er kommun har ett litet antal svarande (max 29 personer).</a:t>
            </a:r>
            <a:br>
              <a:rPr lang="sv-SE" sz="2000">
                <a:solidFill>
                  <a:srgbClr val="002B45"/>
                </a:solidFill>
              </a:rPr>
            </a:br>
            <a:r>
              <a:rPr lang="sv-SE" sz="2000"/>
              <a:t>Enkäten och mer information om undersökningen finns på:</a:t>
            </a:r>
            <a:br>
              <a:rPr lang="sv-SE" sz="2000"/>
            </a:br>
            <a:endParaRPr lang="sv-SE" sz="2000"/>
          </a:p>
          <a:p>
            <a:r>
              <a:rPr lang="sv-SE" sz="200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>
              <a:solidFill>
                <a:srgbClr val="000000"/>
              </a:solidFill>
            </a:endParaRPr>
          </a:p>
        </p:txBody>
      </p:sp>
      <p:sp>
        <p:nvSpPr>
          <p:cNvPr id="7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7816055" cy="1154973"/>
          </a:xfrm>
        </p:spPr>
        <p:txBody>
          <a:bodyPr/>
          <a:lstStyle/>
          <a:p>
            <a:r>
              <a:rPr lang="sv-SE"/>
              <a:t>Tillgänglighet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b="0" i="1">
                <a:solidFill>
                  <a:srgbClr val="017CC1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308972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lätt eller svårt är det att få träffa </a:t>
            </a:r>
          </a:p>
          <a:p>
            <a:r>
              <a:rPr lang="sv-SE" sz="1200"/>
              <a:t>sjuksköterska vid behov? </a:t>
            </a:r>
          </a:p>
          <a:p>
            <a:r>
              <a:rPr lang="sv-SE" sz="1200" i="1"/>
              <a:t>Mycket lätt / Ganska lätt  </a:t>
            </a:r>
          </a:p>
          <a:p>
            <a:endParaRPr lang="sv-SE" sz="105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lätt eller svårt är det att få träffa </a:t>
            </a:r>
          </a:p>
          <a:p>
            <a:r>
              <a:rPr lang="sv-SE" sz="1200"/>
              <a:t>läkare vid behov? </a:t>
            </a:r>
          </a:p>
          <a:p>
            <a:r>
              <a:rPr lang="sv-SE" sz="1200" i="1"/>
              <a:t>Mycket lätt / Ganska lätt  </a:t>
            </a:r>
          </a:p>
          <a:p>
            <a:endParaRPr lang="sv-SE" sz="120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lätt eller svårt är det att få kontakt med personalen på ditt äldreboende, vid behov?</a:t>
            </a:r>
            <a:br>
              <a:rPr lang="sv-SE" sz="1200"/>
            </a:br>
            <a:r>
              <a:rPr lang="sv-SE" sz="1200" i="1"/>
              <a:t>Mycket lätt / Ganska lätt  </a:t>
            </a:r>
          </a:p>
          <a:p>
            <a:endParaRPr lang="sv-SE" sz="105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nöjda respondenterna är med äldreboendet som helhet och om de vet var de kan framföra synpunkter eller klagomål. Fördelat på riket, län och kommun. "/>
          <p:cNvSpPr>
            <a:spLocks noGrp="1"/>
          </p:cNvSpPr>
          <p:nvPr>
            <p:ph type="title"/>
          </p:nvPr>
        </p:nvSpPr>
        <p:spPr>
          <a:xfrm>
            <a:off x="794011" y="695535"/>
            <a:ext cx="7120956" cy="1226029"/>
          </a:xfrm>
        </p:spPr>
        <p:txBody>
          <a:bodyPr/>
          <a:lstStyle/>
          <a:p>
            <a:r>
              <a:rPr lang="sv-SE"/>
              <a:t>Hjälpen i sin helhet</a:t>
            </a:r>
            <a:r>
              <a:rPr lang="sv-SE" sz="1600" b="0" i="1">
                <a:solidFill>
                  <a:srgbClr val="002B45"/>
                </a:solidFill>
              </a:rPr>
              <a:t>  </a:t>
            </a:r>
            <a:r>
              <a:rPr lang="sv-SE"/>
              <a:t>och synpunkter</a:t>
            </a:r>
            <a:br>
              <a:rPr lang="sv-SE" sz="1600" b="0" i="1">
                <a:solidFill>
                  <a:srgbClr val="002B45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b="0" i="1">
                <a:solidFill>
                  <a:srgbClr val="017CC1"/>
                </a:solidFill>
              </a:rPr>
            </a:br>
            <a:r>
              <a:rPr lang="sv-SE" sz="2000" b="0" i="1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8853247"/>
              </p:ext>
            </p:extLst>
          </p:nvPr>
        </p:nvGraphicFramePr>
        <p:xfrm>
          <a:off x="794011" y="1921564"/>
          <a:ext cx="9313550" cy="443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Hur nöjd eller missnöjd är du </a:t>
            </a:r>
          </a:p>
          <a:p>
            <a:r>
              <a:rPr lang="sv-SE" sz="1200"/>
              <a:t>sammantaget med ditt äldreboende?</a:t>
            </a:r>
          </a:p>
          <a:p>
            <a:r>
              <a:rPr lang="sv-SE" sz="1200" i="1"/>
              <a:t>Mycket nöjd / Ganska nöjd </a:t>
            </a:r>
          </a:p>
          <a:p>
            <a:r>
              <a:rPr lang="sv-SE" sz="105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Vet du vart du ska vända dig om du vill framföra synpunkter eller klagomål på äldreboendet?</a:t>
            </a:r>
          </a:p>
          <a:p>
            <a:r>
              <a:rPr lang="sv-SE" sz="1200" i="1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1" y="6356349"/>
            <a:ext cx="5406273" cy="365126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337187"/>
            <a:ext cx="9107348" cy="915847"/>
          </a:xfrm>
        </p:spPr>
        <p:txBody>
          <a:bodyPr/>
          <a:lstStyle/>
          <a:p>
            <a:r>
              <a:rPr lang="sv-SE" sz="320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858296"/>
            <a:ext cx="8743104" cy="3923071"/>
          </a:xfrm>
        </p:spPr>
        <p:txBody>
          <a:bodyPr/>
          <a:lstStyle/>
          <a:p>
            <a:pPr marL="0" indent="0">
              <a:buNone/>
            </a:pPr>
            <a:r>
              <a:rPr lang="sv-SE" sz="200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/>
            </a:br>
            <a:br>
              <a:rPr lang="sv-SE" sz="2000"/>
            </a:br>
            <a:r>
              <a:rPr lang="sv-SE" sz="2000"/>
              <a:t>Personer som enbart hade hemtjänstinsatser i form av </a:t>
            </a:r>
            <a:r>
              <a:rPr lang="sv-SE" sz="2000" err="1"/>
              <a:t>nattillsyn</a:t>
            </a:r>
            <a:r>
              <a:rPr lang="sv-SE" sz="200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6" y="1750141"/>
            <a:ext cx="8335547" cy="4208207"/>
          </a:xfrm>
        </p:spPr>
        <p:txBody>
          <a:bodyPr/>
          <a:lstStyle/>
          <a:p>
            <a:pPr marL="0" indent="0">
              <a:buNone/>
            </a:pPr>
            <a:r>
              <a:rPr lang="sv-SE" sz="2000"/>
              <a:t>Undersökningen genomfördes från mitten av mars och sista svarsdag var den 26 maj 2024.</a:t>
            </a:r>
            <a:br>
              <a:rPr lang="sv-SE" sz="2000"/>
            </a:br>
            <a:endParaRPr lang="sv-SE" sz="2000"/>
          </a:p>
          <a:p>
            <a:pPr marL="0" indent="0">
              <a:buNone/>
            </a:pPr>
            <a:r>
              <a:rPr lang="sv-SE" sz="200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/>
            </a:br>
            <a:endParaRPr lang="sv-SE" sz="2000"/>
          </a:p>
          <a:p>
            <a:pPr marL="0" indent="0">
              <a:buNone/>
            </a:pPr>
            <a:r>
              <a:rPr lang="sv-SE" sz="2000"/>
              <a:t>På </a:t>
            </a:r>
            <a:r>
              <a:rPr lang="sv-SE" sz="2000">
                <a:hlinkClick r:id="rId2"/>
              </a:rPr>
              <a:t>www.socialstyrelsen.se</a:t>
            </a:r>
            <a:r>
              <a:rPr lang="sv-SE" sz="200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73840" y="1435510"/>
            <a:ext cx="10363200" cy="973393"/>
          </a:xfrm>
        </p:spPr>
        <p:txBody>
          <a:bodyPr/>
          <a:lstStyle/>
          <a:p>
            <a:r>
              <a:rPr lang="sv-SE" sz="320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1"/>
            <a:ext cx="121920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84" y="675863"/>
            <a:ext cx="8667688" cy="819706"/>
          </a:xfrm>
        </p:spPr>
        <p:txBody>
          <a:bodyPr/>
          <a:lstStyle/>
          <a:p>
            <a:r>
              <a:rPr lang="sv-SE" spc="-30">
                <a:solidFill>
                  <a:srgbClr val="017CC1"/>
                </a:solidFill>
              </a:rPr>
              <a:t>Hur många svarade?</a:t>
            </a:r>
            <a:endParaRPr lang="sv-SE" spc="-3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609600" y="1429307"/>
            <a:ext cx="9438968" cy="4249516"/>
          </a:xfrm>
        </p:spPr>
        <p:txBody>
          <a:bodyPr/>
          <a:lstStyle/>
          <a:p>
            <a:r>
              <a:rPr lang="sv-SE" sz="2000"/>
              <a:t>Totalt i riket svarade 32 414 personer på årets enkät till äldre personer som bor på särskilt boende, vilket är 44,1 % av de som hade möjlighet att delta.</a:t>
            </a:r>
          </a:p>
          <a:p>
            <a:endParaRPr lang="sv-SE" sz="2000"/>
          </a:p>
          <a:p>
            <a:r>
              <a:rPr lang="sv-SE" sz="2000"/>
              <a:t>Andelen som svarade i Skinnskatteberg var mellan 20 - 40 %.</a:t>
            </a:r>
          </a:p>
          <a:p>
            <a:endParaRPr lang="sv-SE" sz="2000"/>
          </a:p>
          <a:p>
            <a:pPr lvl="1">
              <a:spcBef>
                <a:spcPts val="800"/>
              </a:spcBef>
              <a:buSzPct val="115000"/>
            </a:pPr>
            <a:r>
              <a:rPr lang="sv-SE"/>
              <a:t>Deltagandet i er kommun redovisas som procentandel i intervall för att enskilda personers svar inte ska riskera att röjas. </a:t>
            </a:r>
          </a:p>
          <a:p>
            <a:pPr lvl="3"/>
            <a:br>
              <a:rPr lang="sv-SE" sz="2000"/>
            </a:br>
            <a:endParaRPr lang="sv-SE" sz="200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59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24182" y="434777"/>
            <a:ext cx="8987056" cy="553968"/>
          </a:xfrm>
        </p:spPr>
        <p:txBody>
          <a:bodyPr/>
          <a:lstStyle/>
          <a:p>
            <a:r>
              <a:rPr lang="sv-SE" spc="-50"/>
              <a:t>Självupplevd  hälsa?</a:t>
            </a:r>
            <a:endParaRPr lang="sv-SE" spc="-30"/>
          </a:p>
        </p:txBody>
      </p:sp>
      <p:sp>
        <p:nvSpPr>
          <p:cNvPr id="13" name="textruta 12"/>
          <p:cNvSpPr txBox="1"/>
          <p:nvPr/>
        </p:nvSpPr>
        <p:spPr>
          <a:xfrm>
            <a:off x="824182" y="1015252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35048"/>
              </p:ext>
            </p:extLst>
          </p:nvPr>
        </p:nvGraphicFramePr>
        <p:xfrm>
          <a:off x="1517363" y="1527349"/>
          <a:ext cx="7987209" cy="483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5</a:t>
            </a:r>
          </a:p>
        </p:txBody>
      </p:sp>
      <p:sp>
        <p:nvSpPr>
          <p:cNvPr id="14" name="Platshållare för sidfo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1296144"/>
          </a:xfrm>
        </p:spPr>
        <p:txBody>
          <a:bodyPr/>
          <a:lstStyle/>
          <a:p>
            <a:r>
              <a:rPr lang="sv-SE" spc="-50"/>
              <a:t>Besvär av ängslan, oro eller ångest</a:t>
            </a:r>
            <a:endParaRPr lang="sv-SE" spc="-30"/>
          </a:p>
        </p:txBody>
      </p:sp>
      <p:sp>
        <p:nvSpPr>
          <p:cNvPr id="13" name="textruta 12"/>
          <p:cNvSpPr txBox="1"/>
          <p:nvPr/>
        </p:nvSpPr>
        <p:spPr>
          <a:xfrm>
            <a:off x="98322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Här redovisas andelen svarande som upplever besvär av ängslan, oro eller ångest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887365"/>
              </p:ext>
            </p:extLst>
          </p:nvPr>
        </p:nvGraphicFramePr>
        <p:xfrm>
          <a:off x="1283506" y="1561867"/>
          <a:ext cx="8908397" cy="47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83227" y="6226434"/>
            <a:ext cx="8035155" cy="445176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-50"/>
              <a:t>Besvär av ensamhet </a:t>
            </a:r>
            <a:endParaRPr lang="sv-SE" spc="-30"/>
          </a:p>
        </p:txBody>
      </p:sp>
      <p:sp>
        <p:nvSpPr>
          <p:cNvPr id="16" name="textruta 15"/>
          <p:cNvSpPr txBox="1"/>
          <p:nvPr/>
        </p:nvSpPr>
        <p:spPr>
          <a:xfrm>
            <a:off x="549051" y="1160851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617771"/>
              </p:ext>
            </p:extLst>
          </p:nvPr>
        </p:nvGraphicFramePr>
        <p:xfrm>
          <a:off x="1986116" y="1792981"/>
          <a:ext cx="7032266" cy="455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4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689727" y="6318000"/>
            <a:ext cx="5406273" cy="267235"/>
          </a:xfrm>
        </p:spPr>
        <p:txBody>
          <a:bodyPr/>
          <a:lstStyle/>
          <a:p>
            <a:r>
              <a:rPr lang="sv-SE" sz="120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 noGrp="1"/>
          </p:cNvSpPr>
          <p:nvPr>
            <p:ph type="title" idx="4294967295"/>
          </p:nvPr>
        </p:nvSpPr>
        <p:spPr>
          <a:xfrm>
            <a:off x="894735" y="619432"/>
            <a:ext cx="7681048" cy="6043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</a:t>
            </a:r>
            <a:r>
              <a:rPr kumimoji="0" lang="sv-SE" sz="3300" b="1" i="0" u="none" strike="noStrike" kern="1200" cap="none" spc="-5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94735" y="1223796"/>
            <a:ext cx="8390553" cy="4543804"/>
          </a:xfrm>
        </p:spPr>
        <p:txBody>
          <a:bodyPr/>
          <a:lstStyle/>
          <a:p>
            <a:pPr lvl="0"/>
            <a:r>
              <a:rPr lang="sv-SE" sz="2000"/>
              <a:t>Resultaten som redovisas här är de sammanslagna andelarna positiva svar per fråga. De positiva svarsalternativen är vanligtvis två på varje fråga t. ex. ”Mycket bra” och ”Ganska bra”.</a:t>
            </a:r>
            <a:br>
              <a:rPr lang="sv-SE" sz="2000"/>
            </a:br>
            <a:br>
              <a:rPr lang="sv-SE" sz="2000"/>
            </a:br>
            <a:r>
              <a:rPr lang="sv-SE" sz="200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/>
            </a:br>
            <a:br>
              <a:rPr lang="sv-SE" sz="2000"/>
            </a:br>
            <a:r>
              <a:rPr lang="sv-SE" sz="2000">
                <a:hlinkClick r:id="rId3"/>
              </a:rPr>
              <a:t>https://www.socialstyrelsen.se/statistik-och-data/oppna-jamforelser/socialtjanst/aldreomsorg/vad-tycker-de-aldre-om-aldreomsorgen/</a:t>
            </a:r>
            <a:endParaRPr lang="sv-SE" sz="2000"/>
          </a:p>
        </p:txBody>
      </p:sp>
      <p:sp>
        <p:nvSpPr>
          <p:cNvPr id="6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44027BE3FE7745BCD1C339BB0DF4B7" ma:contentTypeVersion="6" ma:contentTypeDescription="Skapa ett nytt dokument." ma:contentTypeScope="" ma:versionID="01d310204a218a177b663e49deba7d91">
  <xsd:schema xmlns:xsd="http://www.w3.org/2001/XMLSchema" xmlns:xs="http://www.w3.org/2001/XMLSchema" xmlns:p="http://schemas.microsoft.com/office/2006/metadata/properties" xmlns:ns2="3e9d2e7b-5e88-4ad8-b8d1-8cd764f90c32" xmlns:ns3="061a3c79-e755-4aea-bbd0-5efc010adab0" targetNamespace="http://schemas.microsoft.com/office/2006/metadata/properties" ma:root="true" ma:fieldsID="416d533bd4234db56150215061b63848" ns2:_="" ns3:_="">
    <xsd:import namespace="3e9d2e7b-5e88-4ad8-b8d1-8cd764f90c32"/>
    <xsd:import namespace="061a3c79-e755-4aea-bbd0-5efc010ad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d2e7b-5e88-4ad8-b8d1-8cd764f90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a3c79-e755-4aea-bbd0-5efc010ad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C7D51-3A99-4261-8676-A779E36321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0B0FE7-D014-463F-8109-6670ED46494C}"/>
</file>

<file path=customXml/itemProps3.xml><?xml version="1.0" encoding="utf-8"?>
<ds:datastoreItem xmlns:ds="http://schemas.openxmlformats.org/officeDocument/2006/customXml" ds:itemID="{DE0372B8-6999-4F0B-9A45-044E94633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0</TotalTime>
  <Words>1374</Words>
  <Application>Microsoft Office PowerPoint</Application>
  <PresentationFormat>Bredbild</PresentationFormat>
  <Paragraphs>156</Paragraphs>
  <Slides>25</Slides>
  <Notes>17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</vt:lpstr>
      <vt:lpstr>SoS-tema</vt:lpstr>
      <vt:lpstr> Vad tycker de äldre om äldreomsorgen? 2024 </vt:lpstr>
      <vt:lpstr>Resultat för er kommun</vt:lpstr>
      <vt:lpstr>Bakgrundsinformation om årets deltagare</vt:lpstr>
      <vt:lpstr>Hur många svarade?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 </vt:lpstr>
      <vt:lpstr>Sammantagen nöjdhet  </vt:lpstr>
      <vt:lpstr>Några av kommunens resultat jämfört med länet och riket</vt:lpstr>
      <vt:lpstr>Boendemiljö Positiva svar = Ja Andel positiva svar i kommunen jämfört med länet och riket</vt:lpstr>
      <vt:lpstr>Mat och måltidsmiljö Positiva svar = Mycket bra eller Ganska bra och Ja, alltid eller Oftast Andel positiva svar i kommunen jämfört med länet och riket</vt:lpstr>
      <vt:lpstr>Aktiviteter och möjlighet att komma utomhus  Positiva svar = Mycket nöjd/bra eller Ganska nöjd/bra Andel positiva svar i kommunen jämfört med länet och riket</vt:lpstr>
      <vt:lpstr>Hjälpens utförande  Positiva svar = Ja, alltid eller Oftast Andel positiva svar i kommunen jämfört med länet och riket  </vt:lpstr>
      <vt:lpstr>Bemötande och inflytande Positiva svar = Ja, alltid eller Oftast Andel positiva svar i kommunen jämfört med länet och riket</vt:lpstr>
      <vt:lpstr>Språk och kompetens Positiva svar = Ja, alla eller Ja, flertalet  Andel positiva svar i kommunen jämfört med länet och riket</vt:lpstr>
      <vt:lpstr>Trygghet och förtroende  Positiva svar = Mycket tryggt eller Ganska tryggt och Ja, för alla eller Ja, för flertalet Andel positiva svar i kommunen jämfört med länet och riket</vt:lpstr>
      <vt:lpstr>Tillgänglighet Positiva svar = Mycket lätt eller Ganska lätt Andel positiva svar i kommunen jämfört med länet och riket</vt:lpstr>
      <vt:lpstr>Hjälpen i sin helhet  och synpunkter Positiva svar = Mycket nöjd eller Ganska nöjd och Ja Andel positiva svar i kommunen jämfört med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Elisabeth Åberg</cp:lastModifiedBy>
  <cp:revision>3</cp:revision>
  <dcterms:created xsi:type="dcterms:W3CDTF">2024-07-02T12:38:40Z</dcterms:created>
  <dcterms:modified xsi:type="dcterms:W3CDTF">2025-08-15T06:13:45Z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0x010100BB44027BE3FE7745BCD1C339BB0DF4B7</vt:lpwstr>
  </property>
</Properties>
</file>